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47"/>
  </p:notesMasterIdLst>
  <p:sldIdLst>
    <p:sldId id="256" r:id="rId5"/>
    <p:sldId id="360" r:id="rId6"/>
    <p:sldId id="378" r:id="rId7"/>
    <p:sldId id="361" r:id="rId8"/>
    <p:sldId id="362" r:id="rId9"/>
    <p:sldId id="363" r:id="rId10"/>
    <p:sldId id="364" r:id="rId11"/>
    <p:sldId id="365" r:id="rId12"/>
    <p:sldId id="352" r:id="rId13"/>
    <p:sldId id="377" r:id="rId14"/>
    <p:sldId id="334" r:id="rId15"/>
    <p:sldId id="343" r:id="rId16"/>
    <p:sldId id="344" r:id="rId17"/>
    <p:sldId id="345" r:id="rId18"/>
    <p:sldId id="346" r:id="rId19"/>
    <p:sldId id="347" r:id="rId20"/>
    <p:sldId id="366" r:id="rId21"/>
    <p:sldId id="348" r:id="rId22"/>
    <p:sldId id="335" r:id="rId23"/>
    <p:sldId id="354" r:id="rId24"/>
    <p:sldId id="355" r:id="rId25"/>
    <p:sldId id="358" r:id="rId26"/>
    <p:sldId id="296" r:id="rId27"/>
    <p:sldId id="304" r:id="rId28"/>
    <p:sldId id="317" r:id="rId29"/>
    <p:sldId id="338" r:id="rId30"/>
    <p:sldId id="340" r:id="rId31"/>
    <p:sldId id="359" r:id="rId32"/>
    <p:sldId id="319" r:id="rId33"/>
    <p:sldId id="368" r:id="rId34"/>
    <p:sldId id="369" r:id="rId35"/>
    <p:sldId id="370" r:id="rId36"/>
    <p:sldId id="371" r:id="rId37"/>
    <p:sldId id="372" r:id="rId38"/>
    <p:sldId id="373" r:id="rId39"/>
    <p:sldId id="374" r:id="rId40"/>
    <p:sldId id="375" r:id="rId41"/>
    <p:sldId id="357" r:id="rId42"/>
    <p:sldId id="376" r:id="rId43"/>
    <p:sldId id="367" r:id="rId44"/>
    <p:sldId id="337" r:id="rId45"/>
    <p:sldId id="283" r:id="rId46"/>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76" autoAdjust="0"/>
    <p:restoredTop sz="94660"/>
  </p:normalViewPr>
  <p:slideViewPr>
    <p:cSldViewPr snapToGrid="0">
      <p:cViewPr varScale="1">
        <p:scale>
          <a:sx n="73" d="100"/>
          <a:sy n="73" d="100"/>
        </p:scale>
        <p:origin x="8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10.png"/><Relationship Id="rId6" Type="http://schemas.openxmlformats.org/officeDocument/2006/relationships/image" Target="../media/image14.svg"/><Relationship Id="rId5" Type="http://schemas.openxmlformats.org/officeDocument/2006/relationships/image" Target="../media/image12.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1"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10.png"/><Relationship Id="rId6" Type="http://schemas.openxmlformats.org/officeDocument/2006/relationships/image" Target="../media/image14.svg"/><Relationship Id="rId5" Type="http://schemas.openxmlformats.org/officeDocument/2006/relationships/image" Target="../media/image12.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8B1587-4172-41F7-9C24-57DCA8739FF3}" type="doc">
      <dgm:prSet loTypeId="urn:microsoft.com/office/officeart/2018/5/layout/IconLeaf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54327F74-18C5-443A-A873-0EA004A502CF}">
      <dgm:prSet custT="1"/>
      <dgm:spPr/>
      <dgm:t>
        <a:bodyPr/>
        <a:lstStyle/>
        <a:p>
          <a:pPr algn="ctr">
            <a:defRPr cap="all"/>
          </a:pPr>
          <a:r>
            <a:rPr lang="en-US" sz="1800" cap="none" dirty="0">
              <a:latin typeface="Times New Roman" panose="02020603050405020304" pitchFamily="18" charset="0"/>
              <a:cs typeface="Times New Roman" panose="02020603050405020304" pitchFamily="18" charset="0"/>
            </a:rPr>
            <a:t>Welcome To The Future Of Urban Fruit’s And Vegs Supply Chain Solution.</a:t>
          </a:r>
        </a:p>
      </dgm:t>
    </dgm:pt>
    <dgm:pt modelId="{C9286025-CA32-4CAE-9BCC-5803E4FDEDF7}" type="parTrans" cxnId="{31B3B3AD-700A-4B18-AC04-5B2850075FD1}">
      <dgm:prSet/>
      <dgm:spPr/>
      <dgm:t>
        <a:bodyPr/>
        <a:lstStyle/>
        <a:p>
          <a:endParaRPr lang="en-US"/>
        </a:p>
      </dgm:t>
    </dgm:pt>
    <dgm:pt modelId="{80FD8010-73E8-4E91-A8C6-44CCF7555A96}" type="sibTrans" cxnId="{31B3B3AD-700A-4B18-AC04-5B2850075FD1}">
      <dgm:prSet/>
      <dgm:spPr/>
      <dgm:t>
        <a:bodyPr/>
        <a:lstStyle/>
        <a:p>
          <a:endParaRPr lang="en-US"/>
        </a:p>
      </dgm:t>
    </dgm:pt>
    <dgm:pt modelId="{565A6C9D-09FD-49AF-A295-FF55EB5B8B28}">
      <dgm:prSet custT="1"/>
      <dgm:spPr/>
      <dgm:t>
        <a:bodyPr/>
        <a:lstStyle/>
        <a:p>
          <a:pPr algn="ctr">
            <a:defRPr cap="all"/>
          </a:pPr>
          <a:r>
            <a:rPr lang="en-US" sz="1800" cap="none" dirty="0">
              <a:latin typeface="Times New Roman" panose="02020603050405020304" pitchFamily="18" charset="0"/>
              <a:cs typeface="Times New Roman" panose="02020603050405020304" pitchFamily="18" charset="0"/>
            </a:rPr>
            <a:t>This Project Aims To Revolutionize The Vegetables And Fruits Retail Market, Especially The Roadside Vendors. Harnessing The Power Of AI, This Project Will Enable Customers To Identify Fresh Fruits And Vegs Just From Their Cell Phones And Locate Their Required Fruit. </a:t>
          </a:r>
        </a:p>
      </dgm:t>
    </dgm:pt>
    <dgm:pt modelId="{8B94A76B-21E6-418F-9BB8-E1463B45CC8D}" type="parTrans" cxnId="{F2F518EB-08ED-478D-8145-FCA9D7AD4ED9}">
      <dgm:prSet/>
      <dgm:spPr/>
      <dgm:t>
        <a:bodyPr/>
        <a:lstStyle/>
        <a:p>
          <a:endParaRPr lang="en-US"/>
        </a:p>
      </dgm:t>
    </dgm:pt>
    <dgm:pt modelId="{9C0FCC09-E1F7-4F0A-B673-E6936899E79B}" type="sibTrans" cxnId="{F2F518EB-08ED-478D-8145-FCA9D7AD4ED9}">
      <dgm:prSet/>
      <dgm:spPr/>
      <dgm:t>
        <a:bodyPr/>
        <a:lstStyle/>
        <a:p>
          <a:endParaRPr lang="en-US"/>
        </a:p>
      </dgm:t>
    </dgm:pt>
    <dgm:pt modelId="{6C900B46-F041-4AB8-816E-6A1E591E5C53}">
      <dgm:prSet custT="1"/>
      <dgm:spPr/>
      <dgm:t>
        <a:bodyPr/>
        <a:lstStyle/>
        <a:p>
          <a:pPr algn="ctr">
            <a:defRPr cap="all"/>
          </a:pPr>
          <a:r>
            <a:rPr lang="en-US" sz="2000" cap="none" dirty="0">
              <a:latin typeface="Times New Roman" panose="02020603050405020304" pitchFamily="18" charset="0"/>
              <a:cs typeface="Times New Roman" panose="02020603050405020304" pitchFamily="18" charset="0"/>
            </a:rPr>
            <a:t>Upgrading These Rehris Would Provide Convenience To Both Customers And Sellers Through Smooth Retail, Also Reducing Traffic Congestions.</a:t>
          </a:r>
        </a:p>
      </dgm:t>
    </dgm:pt>
    <dgm:pt modelId="{AC607404-5964-4074-8053-C10F94EDBCD2}" type="parTrans" cxnId="{92D2E0E0-517B-40DE-8F34-244D24E7039C}">
      <dgm:prSet/>
      <dgm:spPr/>
      <dgm:t>
        <a:bodyPr/>
        <a:lstStyle/>
        <a:p>
          <a:endParaRPr lang="en-US"/>
        </a:p>
      </dgm:t>
    </dgm:pt>
    <dgm:pt modelId="{228216E2-9185-4AE1-9070-E305711FDAC2}" type="sibTrans" cxnId="{92D2E0E0-517B-40DE-8F34-244D24E7039C}">
      <dgm:prSet/>
      <dgm:spPr/>
      <dgm:t>
        <a:bodyPr/>
        <a:lstStyle/>
        <a:p>
          <a:endParaRPr lang="en-US"/>
        </a:p>
      </dgm:t>
    </dgm:pt>
    <dgm:pt modelId="{0C6FDE6F-73D3-425D-A329-5DD9764F47E4}" type="pres">
      <dgm:prSet presAssocID="{208B1587-4172-41F7-9C24-57DCA8739FF3}" presName="root" presStyleCnt="0">
        <dgm:presLayoutVars>
          <dgm:dir/>
          <dgm:resizeHandles val="exact"/>
        </dgm:presLayoutVars>
      </dgm:prSet>
      <dgm:spPr/>
      <dgm:t>
        <a:bodyPr/>
        <a:lstStyle/>
        <a:p>
          <a:endParaRPr lang="en-US"/>
        </a:p>
      </dgm:t>
    </dgm:pt>
    <dgm:pt modelId="{46E9B182-5577-4E92-AEDC-A348AC70E480}" type="pres">
      <dgm:prSet presAssocID="{54327F74-18C5-443A-A873-0EA004A502CF}" presName="compNode" presStyleCnt="0"/>
      <dgm:spPr/>
    </dgm:pt>
    <dgm:pt modelId="{4259B147-B708-4AEC-8C60-FC10C363A958}" type="pres">
      <dgm:prSet presAssocID="{54327F74-18C5-443A-A873-0EA004A502CF}" presName="iconBgRect" presStyleLbl="bgShp" presStyleIdx="0" presStyleCnt="3" custLinFactNeighborY="-2377"/>
      <dgm:spPr>
        <a:prstGeom prst="round2DiagRect">
          <a:avLst>
            <a:gd name="adj1" fmla="val 29727"/>
            <a:gd name="adj2" fmla="val 0"/>
          </a:avLst>
        </a:prstGeom>
        <a:solidFill>
          <a:srgbClr val="7AB850"/>
        </a:solidFill>
      </dgm:spPr>
    </dgm:pt>
    <dgm:pt modelId="{620D7DD5-8493-40E0-A5A1-7571844BAADF}" type="pres">
      <dgm:prSet presAssocID="{54327F74-18C5-443A-A873-0EA004A502CF}" presName="iconRect" presStyleLbl="node1" presStyleIdx="0" presStyleCnt="3" custLinFactNeighborY="-1039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ity"/>
        </a:ext>
      </dgm:extLst>
    </dgm:pt>
    <dgm:pt modelId="{B82D1D57-ABB8-4E57-94A3-463F6B6E5D4E}" type="pres">
      <dgm:prSet presAssocID="{54327F74-18C5-443A-A873-0EA004A502CF}" presName="spaceRect" presStyleCnt="0"/>
      <dgm:spPr/>
    </dgm:pt>
    <dgm:pt modelId="{A916D0C7-F6D6-445B-B5F4-D97CB254C79C}" type="pres">
      <dgm:prSet presAssocID="{54327F74-18C5-443A-A873-0EA004A502CF}" presName="textRect" presStyleLbl="revTx" presStyleIdx="0" presStyleCnt="3" custLinFactNeighborX="-1996" custLinFactNeighborY="-13432">
        <dgm:presLayoutVars>
          <dgm:chMax val="1"/>
          <dgm:chPref val="1"/>
        </dgm:presLayoutVars>
      </dgm:prSet>
      <dgm:spPr/>
      <dgm:t>
        <a:bodyPr/>
        <a:lstStyle/>
        <a:p>
          <a:endParaRPr lang="en-US"/>
        </a:p>
      </dgm:t>
    </dgm:pt>
    <dgm:pt modelId="{DE4B6A33-EA80-480B-923A-B674AC03B8E6}" type="pres">
      <dgm:prSet presAssocID="{80FD8010-73E8-4E91-A8C6-44CCF7555A96}" presName="sibTrans" presStyleCnt="0"/>
      <dgm:spPr/>
    </dgm:pt>
    <dgm:pt modelId="{B8FBA35E-4034-4BFF-8BAD-B58D875B9657}" type="pres">
      <dgm:prSet presAssocID="{565A6C9D-09FD-49AF-A295-FF55EB5B8B28}" presName="compNode" presStyleCnt="0"/>
      <dgm:spPr/>
    </dgm:pt>
    <dgm:pt modelId="{CC9E4EB1-AF90-4D08-AA1F-FF18DFA77D4F}" type="pres">
      <dgm:prSet presAssocID="{565A6C9D-09FD-49AF-A295-FF55EB5B8B28}" presName="iconBgRect" presStyleLbl="bgShp" presStyleIdx="1" presStyleCnt="3" custLinFactNeighborY="718"/>
      <dgm:spPr>
        <a:prstGeom prst="round2DiagRect">
          <a:avLst>
            <a:gd name="adj1" fmla="val 29727"/>
            <a:gd name="adj2" fmla="val 0"/>
          </a:avLst>
        </a:prstGeom>
        <a:solidFill>
          <a:srgbClr val="7AB850"/>
        </a:solidFill>
      </dgm:spPr>
    </dgm:pt>
    <dgm:pt modelId="{1ECF3FFD-C6A0-4B43-9434-2476BC81F077}" type="pres">
      <dgm:prSet presAssocID="{565A6C9D-09FD-49AF-A295-FF55EB5B8B28}" presName="iconRect" presStyleLbl="node1" presStyleIdx="1" presStyleCnt="3" custLinFactNeighborY="125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Apple"/>
        </a:ext>
      </dgm:extLst>
    </dgm:pt>
    <dgm:pt modelId="{0D1B0A21-7073-4DBF-8187-FEDA145E2A05}" type="pres">
      <dgm:prSet presAssocID="{565A6C9D-09FD-49AF-A295-FF55EB5B8B28}" presName="spaceRect" presStyleCnt="0"/>
      <dgm:spPr/>
    </dgm:pt>
    <dgm:pt modelId="{DA9B8946-7B7A-4CC3-8110-30A80F4E5D4C}" type="pres">
      <dgm:prSet presAssocID="{565A6C9D-09FD-49AF-A295-FF55EB5B8B28}" presName="textRect" presStyleLbl="revTx" presStyleIdx="1" presStyleCnt="3" custScaleX="117192" custScaleY="129756">
        <dgm:presLayoutVars>
          <dgm:chMax val="1"/>
          <dgm:chPref val="1"/>
        </dgm:presLayoutVars>
      </dgm:prSet>
      <dgm:spPr/>
      <dgm:t>
        <a:bodyPr/>
        <a:lstStyle/>
        <a:p>
          <a:endParaRPr lang="en-US"/>
        </a:p>
      </dgm:t>
    </dgm:pt>
    <dgm:pt modelId="{F5F14EDC-A912-4DCE-A245-16D6A4266EAA}" type="pres">
      <dgm:prSet presAssocID="{9C0FCC09-E1F7-4F0A-B673-E6936899E79B}" presName="sibTrans" presStyleCnt="0"/>
      <dgm:spPr/>
    </dgm:pt>
    <dgm:pt modelId="{5EBC4F35-226E-4C98-8010-D03CAE3D047B}" type="pres">
      <dgm:prSet presAssocID="{6C900B46-F041-4AB8-816E-6A1E591E5C53}" presName="compNode" presStyleCnt="0"/>
      <dgm:spPr/>
    </dgm:pt>
    <dgm:pt modelId="{098EE540-6BFB-41FD-AA1F-F6C956B3567F}" type="pres">
      <dgm:prSet presAssocID="{6C900B46-F041-4AB8-816E-6A1E591E5C53}" presName="iconBgRect" presStyleLbl="bgShp" presStyleIdx="2" presStyleCnt="3" custLinFactNeighborY="-5944"/>
      <dgm:spPr>
        <a:prstGeom prst="round2DiagRect">
          <a:avLst>
            <a:gd name="adj1" fmla="val 29727"/>
            <a:gd name="adj2" fmla="val 0"/>
          </a:avLst>
        </a:prstGeom>
        <a:solidFill>
          <a:srgbClr val="7AB850"/>
        </a:solidFill>
      </dgm:spPr>
    </dgm:pt>
    <dgm:pt modelId="{E9714E12-D637-421D-A4D9-229AF2C93402}" type="pres">
      <dgm:prSet presAssocID="{6C900B46-F041-4AB8-816E-6A1E591E5C53}" presName="iconRect" presStyleLbl="node1" presStyleIdx="2" presStyleCnt="3" custLinFactNeighborY="-1035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Kiosk"/>
        </a:ext>
      </dgm:extLst>
    </dgm:pt>
    <dgm:pt modelId="{7D8DEABF-85FA-4F01-927A-871B28DC4E50}" type="pres">
      <dgm:prSet presAssocID="{6C900B46-F041-4AB8-816E-6A1E591E5C53}" presName="spaceRect" presStyleCnt="0"/>
      <dgm:spPr/>
    </dgm:pt>
    <dgm:pt modelId="{415C19BB-CFA1-4B82-BD6E-A424726FDF63}" type="pres">
      <dgm:prSet presAssocID="{6C900B46-F041-4AB8-816E-6A1E591E5C53}" presName="textRect" presStyleLbl="revTx" presStyleIdx="2" presStyleCnt="3" custLinFactNeighborX="2309" custLinFactNeighborY="-17391">
        <dgm:presLayoutVars>
          <dgm:chMax val="1"/>
          <dgm:chPref val="1"/>
        </dgm:presLayoutVars>
      </dgm:prSet>
      <dgm:spPr/>
      <dgm:t>
        <a:bodyPr/>
        <a:lstStyle/>
        <a:p>
          <a:endParaRPr lang="en-US"/>
        </a:p>
      </dgm:t>
    </dgm:pt>
  </dgm:ptLst>
  <dgm:cxnLst>
    <dgm:cxn modelId="{F2F518EB-08ED-478D-8145-FCA9D7AD4ED9}" srcId="{208B1587-4172-41F7-9C24-57DCA8739FF3}" destId="{565A6C9D-09FD-49AF-A295-FF55EB5B8B28}" srcOrd="1" destOrd="0" parTransId="{8B94A76B-21E6-418F-9BB8-E1463B45CC8D}" sibTransId="{9C0FCC09-E1F7-4F0A-B673-E6936899E79B}"/>
    <dgm:cxn modelId="{92D2E0E0-517B-40DE-8F34-244D24E7039C}" srcId="{208B1587-4172-41F7-9C24-57DCA8739FF3}" destId="{6C900B46-F041-4AB8-816E-6A1E591E5C53}" srcOrd="2" destOrd="0" parTransId="{AC607404-5964-4074-8053-C10F94EDBCD2}" sibTransId="{228216E2-9185-4AE1-9070-E305711FDAC2}"/>
    <dgm:cxn modelId="{31B3B3AD-700A-4B18-AC04-5B2850075FD1}" srcId="{208B1587-4172-41F7-9C24-57DCA8739FF3}" destId="{54327F74-18C5-443A-A873-0EA004A502CF}" srcOrd="0" destOrd="0" parTransId="{C9286025-CA32-4CAE-9BCC-5803E4FDEDF7}" sibTransId="{80FD8010-73E8-4E91-A8C6-44CCF7555A96}"/>
    <dgm:cxn modelId="{30E804A4-BD1E-4EF4-B4D6-E6ED21D40D16}" type="presOf" srcId="{208B1587-4172-41F7-9C24-57DCA8739FF3}" destId="{0C6FDE6F-73D3-425D-A329-5DD9764F47E4}" srcOrd="0" destOrd="0" presId="urn:microsoft.com/office/officeart/2018/5/layout/IconLeafLabelList"/>
    <dgm:cxn modelId="{4FA6ADD2-CFA1-4558-96EA-4C050B8E0880}" type="presOf" srcId="{565A6C9D-09FD-49AF-A295-FF55EB5B8B28}" destId="{DA9B8946-7B7A-4CC3-8110-30A80F4E5D4C}" srcOrd="0" destOrd="0" presId="urn:microsoft.com/office/officeart/2018/5/layout/IconLeafLabelList"/>
    <dgm:cxn modelId="{EA1EB34F-A9E4-4079-AA31-77334DA4DBE1}" type="presOf" srcId="{6C900B46-F041-4AB8-816E-6A1E591E5C53}" destId="{415C19BB-CFA1-4B82-BD6E-A424726FDF63}" srcOrd="0" destOrd="0" presId="urn:microsoft.com/office/officeart/2018/5/layout/IconLeafLabelList"/>
    <dgm:cxn modelId="{EB2F7240-5D74-4AF5-9898-2D34BE4ED16E}" type="presOf" srcId="{54327F74-18C5-443A-A873-0EA004A502CF}" destId="{A916D0C7-F6D6-445B-B5F4-D97CB254C79C}" srcOrd="0" destOrd="0" presId="urn:microsoft.com/office/officeart/2018/5/layout/IconLeafLabelList"/>
    <dgm:cxn modelId="{8F6C3882-3494-46E4-8D39-17169B17ACCD}" type="presParOf" srcId="{0C6FDE6F-73D3-425D-A329-5DD9764F47E4}" destId="{46E9B182-5577-4E92-AEDC-A348AC70E480}" srcOrd="0" destOrd="0" presId="urn:microsoft.com/office/officeart/2018/5/layout/IconLeafLabelList"/>
    <dgm:cxn modelId="{2515BB8C-B5B4-4CF7-B4F8-9632217A92E6}" type="presParOf" srcId="{46E9B182-5577-4E92-AEDC-A348AC70E480}" destId="{4259B147-B708-4AEC-8C60-FC10C363A958}" srcOrd="0" destOrd="0" presId="urn:microsoft.com/office/officeart/2018/5/layout/IconLeafLabelList"/>
    <dgm:cxn modelId="{01B1D4EA-35F7-4E48-8BFD-4C9CE853BC32}" type="presParOf" srcId="{46E9B182-5577-4E92-AEDC-A348AC70E480}" destId="{620D7DD5-8493-40E0-A5A1-7571844BAADF}" srcOrd="1" destOrd="0" presId="urn:microsoft.com/office/officeart/2018/5/layout/IconLeafLabelList"/>
    <dgm:cxn modelId="{E618F43B-9A6E-49EA-B5C3-3F9E1D4AAA8E}" type="presParOf" srcId="{46E9B182-5577-4E92-AEDC-A348AC70E480}" destId="{B82D1D57-ABB8-4E57-94A3-463F6B6E5D4E}" srcOrd="2" destOrd="0" presId="urn:microsoft.com/office/officeart/2018/5/layout/IconLeafLabelList"/>
    <dgm:cxn modelId="{8D5AEF94-B468-462F-BB92-D7D48091381B}" type="presParOf" srcId="{46E9B182-5577-4E92-AEDC-A348AC70E480}" destId="{A916D0C7-F6D6-445B-B5F4-D97CB254C79C}" srcOrd="3" destOrd="0" presId="urn:microsoft.com/office/officeart/2018/5/layout/IconLeafLabelList"/>
    <dgm:cxn modelId="{70AB7D30-E922-4566-9486-E9FE4C62A676}" type="presParOf" srcId="{0C6FDE6F-73D3-425D-A329-5DD9764F47E4}" destId="{DE4B6A33-EA80-480B-923A-B674AC03B8E6}" srcOrd="1" destOrd="0" presId="urn:microsoft.com/office/officeart/2018/5/layout/IconLeafLabelList"/>
    <dgm:cxn modelId="{8652DA4D-BFBE-45FF-98CE-B9B55AE487C9}" type="presParOf" srcId="{0C6FDE6F-73D3-425D-A329-5DD9764F47E4}" destId="{B8FBA35E-4034-4BFF-8BAD-B58D875B9657}" srcOrd="2" destOrd="0" presId="urn:microsoft.com/office/officeart/2018/5/layout/IconLeafLabelList"/>
    <dgm:cxn modelId="{A45D5DB8-3DF2-4076-B251-07FBFFDA8E8A}" type="presParOf" srcId="{B8FBA35E-4034-4BFF-8BAD-B58D875B9657}" destId="{CC9E4EB1-AF90-4D08-AA1F-FF18DFA77D4F}" srcOrd="0" destOrd="0" presId="urn:microsoft.com/office/officeart/2018/5/layout/IconLeafLabelList"/>
    <dgm:cxn modelId="{B3824C09-DE55-4456-8750-A66696F33BC2}" type="presParOf" srcId="{B8FBA35E-4034-4BFF-8BAD-B58D875B9657}" destId="{1ECF3FFD-C6A0-4B43-9434-2476BC81F077}" srcOrd="1" destOrd="0" presId="urn:microsoft.com/office/officeart/2018/5/layout/IconLeafLabelList"/>
    <dgm:cxn modelId="{A55FED5E-00E6-41EF-9EE0-36B3E5EC1D38}" type="presParOf" srcId="{B8FBA35E-4034-4BFF-8BAD-B58D875B9657}" destId="{0D1B0A21-7073-4DBF-8187-FEDA145E2A05}" srcOrd="2" destOrd="0" presId="urn:microsoft.com/office/officeart/2018/5/layout/IconLeafLabelList"/>
    <dgm:cxn modelId="{267A8F9E-7C8F-4C92-9F3E-693D01F6EE8A}" type="presParOf" srcId="{B8FBA35E-4034-4BFF-8BAD-B58D875B9657}" destId="{DA9B8946-7B7A-4CC3-8110-30A80F4E5D4C}" srcOrd="3" destOrd="0" presId="urn:microsoft.com/office/officeart/2018/5/layout/IconLeafLabelList"/>
    <dgm:cxn modelId="{996A031E-187B-4B2E-BD80-633BB8F1B9F4}" type="presParOf" srcId="{0C6FDE6F-73D3-425D-A329-5DD9764F47E4}" destId="{F5F14EDC-A912-4DCE-A245-16D6A4266EAA}" srcOrd="3" destOrd="0" presId="urn:microsoft.com/office/officeart/2018/5/layout/IconLeafLabelList"/>
    <dgm:cxn modelId="{222B86FC-400F-4CF6-BE91-E063D409500C}" type="presParOf" srcId="{0C6FDE6F-73D3-425D-A329-5DD9764F47E4}" destId="{5EBC4F35-226E-4C98-8010-D03CAE3D047B}" srcOrd="4" destOrd="0" presId="urn:microsoft.com/office/officeart/2018/5/layout/IconLeafLabelList"/>
    <dgm:cxn modelId="{EDE7B84B-0055-4A5D-AFDD-D62BAFBF39FB}" type="presParOf" srcId="{5EBC4F35-226E-4C98-8010-D03CAE3D047B}" destId="{098EE540-6BFB-41FD-AA1F-F6C956B3567F}" srcOrd="0" destOrd="0" presId="urn:microsoft.com/office/officeart/2018/5/layout/IconLeafLabelList"/>
    <dgm:cxn modelId="{4A7BD91F-7FCA-46BD-88AD-D42A844A3428}" type="presParOf" srcId="{5EBC4F35-226E-4C98-8010-D03CAE3D047B}" destId="{E9714E12-D637-421D-A4D9-229AF2C93402}" srcOrd="1" destOrd="0" presId="urn:microsoft.com/office/officeart/2018/5/layout/IconLeafLabelList"/>
    <dgm:cxn modelId="{F4D33266-1C8C-4456-BA36-56DC892545DB}" type="presParOf" srcId="{5EBC4F35-226E-4C98-8010-D03CAE3D047B}" destId="{7D8DEABF-85FA-4F01-927A-871B28DC4E50}" srcOrd="2" destOrd="0" presId="urn:microsoft.com/office/officeart/2018/5/layout/IconLeafLabelList"/>
    <dgm:cxn modelId="{88DE23B0-7E05-4ACD-A967-05F4D983DEA0}" type="presParOf" srcId="{5EBC4F35-226E-4C98-8010-D03CAE3D047B}" destId="{415C19BB-CFA1-4B82-BD6E-A424726FDF6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E2C988-BC06-4AD8-AACF-224DEBD4F91E}" type="doc">
      <dgm:prSet loTypeId="urn:microsoft.com/office/officeart/2018/2/layout/IconVerticalSolidList" loCatId="icon" qsTypeId="urn:microsoft.com/office/officeart/2005/8/quickstyle/simple3" qsCatId="simple" csTypeId="urn:microsoft.com/office/officeart/2005/8/colors/accent1_4" csCatId="accent1" phldr="1"/>
      <dgm:spPr/>
      <dgm:t>
        <a:bodyPr/>
        <a:lstStyle/>
        <a:p>
          <a:endParaRPr lang="en-PK"/>
        </a:p>
      </dgm:t>
    </dgm:pt>
    <dgm:pt modelId="{F4FF529D-0160-4DD3-AB13-311ACE6FAE4F}">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Fruit</a:t>
          </a:r>
          <a:r>
            <a:rPr lang="en-US" sz="1800" baseline="0" dirty="0">
              <a:latin typeface="Times New Roman" panose="02020603050405020304" pitchFamily="18" charset="0"/>
              <a:cs typeface="Times New Roman" panose="02020603050405020304" pitchFamily="18" charset="0"/>
            </a:rPr>
            <a:t> vending market is quite unmanaged, neither the prices are controlled by government nor the quality, thus customers face difficulty in finding and classifying healthy fruits, leading to compromised choices. This sector even lacks the proper infrastructure to facilitate customers. Considering these we are stepping up to solve these issues leveraging the power of AI.</a:t>
          </a:r>
        </a:p>
      </dgm:t>
    </dgm:pt>
    <dgm:pt modelId="{BB131356-0D30-4189-AF2F-CF94953316BC}" type="parTrans" cxnId="{7C1738A5-F003-4915-9126-715F33507F6A}">
      <dgm:prSet/>
      <dgm:spPr/>
      <dgm:t>
        <a:bodyPr/>
        <a:lstStyle/>
        <a:p>
          <a:endParaRPr lang="en-PK"/>
        </a:p>
      </dgm:t>
    </dgm:pt>
    <dgm:pt modelId="{1823A052-25F0-443C-94BB-783927823C55}" type="sibTrans" cxnId="{7C1738A5-F003-4915-9126-715F33507F6A}">
      <dgm:prSet/>
      <dgm:spPr/>
      <dgm:t>
        <a:bodyPr/>
        <a:lstStyle/>
        <a:p>
          <a:endParaRPr lang="en-PK"/>
        </a:p>
      </dgm:t>
    </dgm:pt>
    <dgm:pt modelId="{08785AC7-E16F-4381-BE09-66FEEA82DBD8}" type="pres">
      <dgm:prSet presAssocID="{01E2C988-BC06-4AD8-AACF-224DEBD4F91E}" presName="root" presStyleCnt="0">
        <dgm:presLayoutVars>
          <dgm:dir/>
          <dgm:resizeHandles val="exact"/>
        </dgm:presLayoutVars>
      </dgm:prSet>
      <dgm:spPr/>
      <dgm:t>
        <a:bodyPr/>
        <a:lstStyle/>
        <a:p>
          <a:endParaRPr lang="en-US"/>
        </a:p>
      </dgm:t>
    </dgm:pt>
    <dgm:pt modelId="{69D07CAD-1475-4281-B2B1-75869F91DDBD}" type="pres">
      <dgm:prSet presAssocID="{F4FF529D-0160-4DD3-AB13-311ACE6FAE4F}" presName="compNode" presStyleCnt="0"/>
      <dgm:spPr/>
    </dgm:pt>
    <dgm:pt modelId="{5A298CD1-A1C3-4E0B-89BE-E9806E3E3060}" type="pres">
      <dgm:prSet presAssocID="{F4FF529D-0160-4DD3-AB13-311ACE6FAE4F}" presName="bgRect" presStyleLbl="bgShp" presStyleIdx="0" presStyleCnt="1" custScaleY="145643" custLinFactNeighborX="1178" custLinFactNeighborY="738"/>
      <dgm:spPr>
        <a:solidFill>
          <a:srgbClr val="7AB850"/>
        </a:solidFill>
      </dgm:spPr>
    </dgm:pt>
    <dgm:pt modelId="{F03BE069-B114-4C47-8C51-40B623E5AF0A}" type="pres">
      <dgm:prSet presAssocID="{F4FF529D-0160-4DD3-AB13-311ACE6FAE4F}" presName="iconRect" presStyleLbl="node1" presStyleIdx="0" presStyleCnt="1" custScaleX="171466" custScaleY="187568"/>
      <dgm:spPr>
        <a:blipFill>
          <a:blip xmlns:r="http://schemas.openxmlformats.org/officeDocument/2006/relationships" r:embed="rId1"/>
          <a:srcRect/>
          <a:stretch>
            <a:fillRect l="-28000" r="-28000"/>
          </a:stretch>
        </a:blipFill>
      </dgm:spPr>
      <dgm:extLst>
        <a:ext uri="{E40237B7-FDA0-4F09-8148-C483321AD2D9}">
          <dgm14:cNvPr xmlns:dgm14="http://schemas.microsoft.com/office/drawing/2010/diagram" id="0" name="" descr="Box of fruits and vegetables"/>
        </a:ext>
      </dgm:extLst>
    </dgm:pt>
    <dgm:pt modelId="{8BFF5163-9FE8-4586-ACEE-BE592C481F9D}" type="pres">
      <dgm:prSet presAssocID="{F4FF529D-0160-4DD3-AB13-311ACE6FAE4F}" presName="spaceRect" presStyleCnt="0"/>
      <dgm:spPr/>
    </dgm:pt>
    <dgm:pt modelId="{DE0CC7B9-4554-45F3-AA95-0502EA0C315B}" type="pres">
      <dgm:prSet presAssocID="{F4FF529D-0160-4DD3-AB13-311ACE6FAE4F}" presName="parTx" presStyleLbl="revTx" presStyleIdx="0" presStyleCnt="1" custScaleX="99988" custScaleY="116135">
        <dgm:presLayoutVars>
          <dgm:chMax val="0"/>
          <dgm:chPref val="0"/>
        </dgm:presLayoutVars>
      </dgm:prSet>
      <dgm:spPr/>
      <dgm:t>
        <a:bodyPr/>
        <a:lstStyle/>
        <a:p>
          <a:endParaRPr lang="en-US"/>
        </a:p>
      </dgm:t>
    </dgm:pt>
  </dgm:ptLst>
  <dgm:cxnLst>
    <dgm:cxn modelId="{B06D3FA9-87A0-4F15-8345-B96727D860E2}" type="presOf" srcId="{F4FF529D-0160-4DD3-AB13-311ACE6FAE4F}" destId="{DE0CC7B9-4554-45F3-AA95-0502EA0C315B}" srcOrd="0" destOrd="0" presId="urn:microsoft.com/office/officeart/2018/2/layout/IconVerticalSolidList"/>
    <dgm:cxn modelId="{3E6DC0E0-8AF5-461B-A572-311205723E3A}" type="presOf" srcId="{01E2C988-BC06-4AD8-AACF-224DEBD4F91E}" destId="{08785AC7-E16F-4381-BE09-66FEEA82DBD8}" srcOrd="0" destOrd="0" presId="urn:microsoft.com/office/officeart/2018/2/layout/IconVerticalSolidList"/>
    <dgm:cxn modelId="{7C1738A5-F003-4915-9126-715F33507F6A}" srcId="{01E2C988-BC06-4AD8-AACF-224DEBD4F91E}" destId="{F4FF529D-0160-4DD3-AB13-311ACE6FAE4F}" srcOrd="0" destOrd="0" parTransId="{BB131356-0D30-4189-AF2F-CF94953316BC}" sibTransId="{1823A052-25F0-443C-94BB-783927823C55}"/>
    <dgm:cxn modelId="{29A7F094-798E-44E3-AE26-F15201148736}" type="presParOf" srcId="{08785AC7-E16F-4381-BE09-66FEEA82DBD8}" destId="{69D07CAD-1475-4281-B2B1-75869F91DDBD}" srcOrd="0" destOrd="0" presId="urn:microsoft.com/office/officeart/2018/2/layout/IconVerticalSolidList"/>
    <dgm:cxn modelId="{3421E817-CB48-494B-BE21-A645A247D75D}" type="presParOf" srcId="{69D07CAD-1475-4281-B2B1-75869F91DDBD}" destId="{5A298CD1-A1C3-4E0B-89BE-E9806E3E3060}" srcOrd="0" destOrd="0" presId="urn:microsoft.com/office/officeart/2018/2/layout/IconVerticalSolidList"/>
    <dgm:cxn modelId="{90A80D01-A3C6-4097-82D0-6DD41578583D}" type="presParOf" srcId="{69D07CAD-1475-4281-B2B1-75869F91DDBD}" destId="{F03BE069-B114-4C47-8C51-40B623E5AF0A}" srcOrd="1" destOrd="0" presId="urn:microsoft.com/office/officeart/2018/2/layout/IconVerticalSolidList"/>
    <dgm:cxn modelId="{C74E3ECB-F834-4BE2-A0FE-19017D05A0FA}" type="presParOf" srcId="{69D07CAD-1475-4281-B2B1-75869F91DDBD}" destId="{8BFF5163-9FE8-4586-ACEE-BE592C481F9D}" srcOrd="2" destOrd="0" presId="urn:microsoft.com/office/officeart/2018/2/layout/IconVerticalSolidList"/>
    <dgm:cxn modelId="{F5A8B9D6-A9A4-4397-8910-8644A9F01647}" type="presParOf" srcId="{69D07CAD-1475-4281-B2B1-75869F91DDBD}" destId="{DE0CC7B9-4554-45F3-AA95-0502EA0C315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9B147-B708-4AEC-8C60-FC10C363A958}">
      <dsp:nvSpPr>
        <dsp:cNvPr id="0" name=""/>
        <dsp:cNvSpPr/>
      </dsp:nvSpPr>
      <dsp:spPr>
        <a:xfrm>
          <a:off x="584709" y="408573"/>
          <a:ext cx="1818562" cy="1818562"/>
        </a:xfrm>
        <a:prstGeom prst="round2DiagRect">
          <a:avLst>
            <a:gd name="adj1" fmla="val 29727"/>
            <a:gd name="adj2" fmla="val 0"/>
          </a:avLst>
        </a:prstGeom>
        <a:solidFill>
          <a:srgbClr val="7AB850"/>
        </a:solidFill>
        <a:ln>
          <a:noFill/>
        </a:ln>
        <a:effectLst/>
      </dsp:spPr>
      <dsp:style>
        <a:lnRef idx="0">
          <a:scrgbClr r="0" g="0" b="0"/>
        </a:lnRef>
        <a:fillRef idx="1">
          <a:scrgbClr r="0" g="0" b="0"/>
        </a:fillRef>
        <a:effectRef idx="0">
          <a:scrgbClr r="0" g="0" b="0"/>
        </a:effectRef>
        <a:fontRef idx="minor"/>
      </dsp:style>
    </dsp:sp>
    <dsp:sp modelId="{620D7DD5-8493-40E0-A5A1-7571844BAADF}">
      <dsp:nvSpPr>
        <dsp:cNvPr id="0" name=""/>
        <dsp:cNvSpPr/>
      </dsp:nvSpPr>
      <dsp:spPr>
        <a:xfrm>
          <a:off x="972272" y="730907"/>
          <a:ext cx="1043437" cy="1043437"/>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6D0C7-F6D6-445B-B5F4-D97CB254C79C}">
      <dsp:nvSpPr>
        <dsp:cNvPr id="0" name=""/>
        <dsp:cNvSpPr/>
      </dsp:nvSpPr>
      <dsp:spPr>
        <a:xfrm>
          <a:off x="0" y="2548610"/>
          <a:ext cx="2981250" cy="2145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cap="none" dirty="0">
              <a:latin typeface="Times New Roman" panose="02020603050405020304" pitchFamily="18" charset="0"/>
              <a:cs typeface="Times New Roman" panose="02020603050405020304" pitchFamily="18" charset="0"/>
            </a:rPr>
            <a:t>Welcome To The Future Of Urban Fruit’s And Vegs Supply Chain Solution.</a:t>
          </a:r>
        </a:p>
      </dsp:txBody>
      <dsp:txXfrm>
        <a:off x="0" y="2548610"/>
        <a:ext cx="2981250" cy="2145547"/>
      </dsp:txXfrm>
    </dsp:sp>
    <dsp:sp modelId="{CC9E4EB1-AF90-4D08-AA1F-FF18DFA77D4F}">
      <dsp:nvSpPr>
        <dsp:cNvPr id="0" name=""/>
        <dsp:cNvSpPr/>
      </dsp:nvSpPr>
      <dsp:spPr>
        <a:xfrm>
          <a:off x="4343946" y="305250"/>
          <a:ext cx="1818562" cy="1818562"/>
        </a:xfrm>
        <a:prstGeom prst="round2DiagRect">
          <a:avLst>
            <a:gd name="adj1" fmla="val 29727"/>
            <a:gd name="adj2" fmla="val 0"/>
          </a:avLst>
        </a:prstGeom>
        <a:solidFill>
          <a:srgbClr val="7AB850"/>
        </a:solidFill>
        <a:ln>
          <a:noFill/>
        </a:ln>
        <a:effectLst/>
      </dsp:spPr>
      <dsp:style>
        <a:lnRef idx="0">
          <a:scrgbClr r="0" g="0" b="0"/>
        </a:lnRef>
        <a:fillRef idx="1">
          <a:scrgbClr r="0" g="0" b="0"/>
        </a:fillRef>
        <a:effectRef idx="0">
          <a:scrgbClr r="0" g="0" b="0"/>
        </a:effectRef>
        <a:fontRef idx="minor"/>
      </dsp:style>
    </dsp:sp>
    <dsp:sp modelId="{1ECF3FFD-C6A0-4B43-9434-2476BC81F077}">
      <dsp:nvSpPr>
        <dsp:cNvPr id="0" name=""/>
        <dsp:cNvSpPr/>
      </dsp:nvSpPr>
      <dsp:spPr>
        <a:xfrm>
          <a:off x="4731509" y="692819"/>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B8946-7B7A-4CC3-8110-30A80F4E5D4C}">
      <dsp:nvSpPr>
        <dsp:cNvPr id="0" name=""/>
        <dsp:cNvSpPr/>
      </dsp:nvSpPr>
      <dsp:spPr>
        <a:xfrm>
          <a:off x="3506334" y="2357978"/>
          <a:ext cx="3493786" cy="278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cap="none" dirty="0">
              <a:latin typeface="Times New Roman" panose="02020603050405020304" pitchFamily="18" charset="0"/>
              <a:cs typeface="Times New Roman" panose="02020603050405020304" pitchFamily="18" charset="0"/>
            </a:rPr>
            <a:t>This Project Aims To Revolutionize The Vegetables And Fruits Retail Market, Especially The Roadside Vendors. Harnessing The Power Of AI, This Project Will Enable Customers To Identify Fresh Fruits And Vegs Just From Their Cell Phones And Locate Their Required Fruit. </a:t>
          </a:r>
        </a:p>
      </dsp:txBody>
      <dsp:txXfrm>
        <a:off x="3506334" y="2357978"/>
        <a:ext cx="3493786" cy="2783976"/>
      </dsp:txXfrm>
    </dsp:sp>
    <dsp:sp modelId="{098EE540-6BFB-41FD-AA1F-F6C956B3567F}">
      <dsp:nvSpPr>
        <dsp:cNvPr id="0" name=""/>
        <dsp:cNvSpPr/>
      </dsp:nvSpPr>
      <dsp:spPr>
        <a:xfrm>
          <a:off x="8103183" y="343704"/>
          <a:ext cx="1818562" cy="1818562"/>
        </a:xfrm>
        <a:prstGeom prst="round2DiagRect">
          <a:avLst>
            <a:gd name="adj1" fmla="val 29727"/>
            <a:gd name="adj2" fmla="val 0"/>
          </a:avLst>
        </a:prstGeom>
        <a:solidFill>
          <a:srgbClr val="7AB850"/>
        </a:solidFill>
        <a:ln>
          <a:noFill/>
        </a:ln>
        <a:effectLst/>
      </dsp:spPr>
      <dsp:style>
        <a:lnRef idx="0">
          <a:scrgbClr r="0" g="0" b="0"/>
        </a:lnRef>
        <a:fillRef idx="1">
          <a:scrgbClr r="0" g="0" b="0"/>
        </a:fillRef>
        <a:effectRef idx="0">
          <a:scrgbClr r="0" g="0" b="0"/>
        </a:effectRef>
        <a:fontRef idx="minor"/>
      </dsp:style>
    </dsp:sp>
    <dsp:sp modelId="{E9714E12-D637-421D-A4D9-229AF2C93402}">
      <dsp:nvSpPr>
        <dsp:cNvPr id="0" name=""/>
        <dsp:cNvSpPr/>
      </dsp:nvSpPr>
      <dsp:spPr>
        <a:xfrm>
          <a:off x="8490746" y="731346"/>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5C19BB-CFA1-4B82-BD6E-A424726FDF63}">
      <dsp:nvSpPr>
        <dsp:cNvPr id="0" name=""/>
        <dsp:cNvSpPr/>
      </dsp:nvSpPr>
      <dsp:spPr>
        <a:xfrm>
          <a:off x="7525206" y="2463668"/>
          <a:ext cx="2981250" cy="2145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89000">
            <a:lnSpc>
              <a:spcPct val="90000"/>
            </a:lnSpc>
            <a:spcBef>
              <a:spcPct val="0"/>
            </a:spcBef>
            <a:spcAft>
              <a:spcPct val="35000"/>
            </a:spcAft>
            <a:defRPr cap="all"/>
          </a:pPr>
          <a:r>
            <a:rPr lang="en-US" sz="2000" kern="1200" cap="none" dirty="0">
              <a:latin typeface="Times New Roman" panose="02020603050405020304" pitchFamily="18" charset="0"/>
              <a:cs typeface="Times New Roman" panose="02020603050405020304" pitchFamily="18" charset="0"/>
            </a:rPr>
            <a:t>Upgrading These Rehris Would Provide Convenience To Both Customers And Sellers Through Smooth Retail, Also Reducing Traffic Congestions.</a:t>
          </a:r>
        </a:p>
      </dsp:txBody>
      <dsp:txXfrm>
        <a:off x="7525206" y="2463668"/>
        <a:ext cx="2981250" cy="21455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98CD1-A1C3-4E0B-89BE-E9806E3E3060}">
      <dsp:nvSpPr>
        <dsp:cNvPr id="0" name=""/>
        <dsp:cNvSpPr/>
      </dsp:nvSpPr>
      <dsp:spPr>
        <a:xfrm>
          <a:off x="0" y="1659121"/>
          <a:ext cx="11353987" cy="2554783"/>
        </a:xfrm>
        <a:prstGeom prst="roundRect">
          <a:avLst>
            <a:gd name="adj" fmla="val 10000"/>
          </a:avLst>
        </a:prstGeom>
        <a:solidFill>
          <a:srgbClr val="7AB850"/>
        </a:solidFill>
        <a:ln>
          <a:noFill/>
        </a:ln>
        <a:effectLst/>
      </dsp:spPr>
      <dsp:style>
        <a:lnRef idx="0">
          <a:scrgbClr r="0" g="0" b="0"/>
        </a:lnRef>
        <a:fillRef idx="1">
          <a:scrgbClr r="0" g="0" b="0"/>
        </a:fillRef>
        <a:effectRef idx="1">
          <a:scrgbClr r="0" g="0" b="0"/>
        </a:effectRef>
        <a:fontRef idx="minor"/>
      </dsp:style>
    </dsp:sp>
    <dsp:sp modelId="{F03BE069-B114-4C47-8C51-40B623E5AF0A}">
      <dsp:nvSpPr>
        <dsp:cNvPr id="0" name=""/>
        <dsp:cNvSpPr/>
      </dsp:nvSpPr>
      <dsp:spPr>
        <a:xfrm>
          <a:off x="185883" y="2018761"/>
          <a:ext cx="1654265" cy="1809613"/>
        </a:xfrm>
        <a:prstGeom prst="rect">
          <a:avLst/>
        </a:prstGeom>
        <a:blipFill>
          <a:blip xmlns:r="http://schemas.openxmlformats.org/officeDocument/2006/relationships" r:embed="rId1"/>
          <a:srcRect/>
          <a:stretch>
            <a:fillRect l="-28000" r="-28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E0CC7B9-4554-45F3-AA95-0502EA0C315B}">
      <dsp:nvSpPr>
        <dsp:cNvPr id="0" name=""/>
        <dsp:cNvSpPr/>
      </dsp:nvSpPr>
      <dsp:spPr>
        <a:xfrm>
          <a:off x="2026592" y="1904982"/>
          <a:ext cx="9326835" cy="203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647" tIns="185647" rIns="185647" bIns="185647" numCol="1" spcCol="1270" anchor="ctr" anchorCtr="0">
          <a:noAutofit/>
        </a:bodyPr>
        <a:lstStyle/>
        <a:p>
          <a:pPr lvl="0" algn="l" defTabSz="800100">
            <a:lnSpc>
              <a:spcPct val="100000"/>
            </a:lnSpc>
            <a:spcBef>
              <a:spcPct val="0"/>
            </a:spcBef>
            <a:spcAft>
              <a:spcPct val="35000"/>
            </a:spcAft>
          </a:pPr>
          <a:r>
            <a:rPr lang="en-US" sz="1800" kern="1200" dirty="0">
              <a:latin typeface="Times New Roman" panose="02020603050405020304" pitchFamily="18" charset="0"/>
              <a:cs typeface="Times New Roman" panose="02020603050405020304" pitchFamily="18" charset="0"/>
            </a:rPr>
            <a:t>Fruit</a:t>
          </a:r>
          <a:r>
            <a:rPr lang="en-US" sz="1800" kern="1200" baseline="0" dirty="0">
              <a:latin typeface="Times New Roman" panose="02020603050405020304" pitchFamily="18" charset="0"/>
              <a:cs typeface="Times New Roman" panose="02020603050405020304" pitchFamily="18" charset="0"/>
            </a:rPr>
            <a:t> vending market is quite unmanaged, neither the prices are controlled by government nor the quality, thus customers face difficulty in finding and classifying healthy fruits, leading to compromised choices. This sector even lacks the proper infrastructure to facilitate customers. Considering these we are stepping up to solve these issues leveraging the power of AI.</a:t>
          </a:r>
        </a:p>
      </dsp:txBody>
      <dsp:txXfrm>
        <a:off x="2026592" y="1904982"/>
        <a:ext cx="9326835" cy="203717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F4F75-F7F6-4ED7-85B7-411BAB636806}"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CAF2A-0694-4EDF-8393-8B3B99F4F872}" type="slidenum">
              <a:rPr lang="en-US" smtClean="0"/>
              <a:t>‹#›</a:t>
            </a:fld>
            <a:endParaRPr lang="en-US"/>
          </a:p>
        </p:txBody>
      </p:sp>
    </p:spTree>
    <p:extLst>
      <p:ext uri="{BB962C8B-B14F-4D97-AF65-F5344CB8AC3E}">
        <p14:creationId xmlns:p14="http://schemas.microsoft.com/office/powerpoint/2010/main" val="341654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205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1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D39F2DE6-7D3A-248E-5FEA-047E60459F4C}"/>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25AB0D8C-D59B-5184-6532-D0A41CF5DBF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ECDDEA72-FE61-4A4B-9131-C377EB23A0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583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E0117B1B-9409-F3DE-5A3A-FA9C2749FFCB}"/>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DAE3E59C-29A0-9CCE-C45E-5FB2486FB9D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CB2C963E-B9AA-205A-991B-EFDCE7DDCC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429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203DBB8-3FCB-A5E6-E69B-B5E94E212E68}"/>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55232625-3A7D-F10E-15B7-A810D5F8391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709ED726-C6D6-C3BC-B116-D2E59FDC63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89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CB21BD3E-7FFB-6587-6EFE-E25D20B0F58A}"/>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A68DE071-1E6D-B811-7833-928808CEE2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2C48EC07-C6B6-B307-3880-220D027E0F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4611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203DBB8-3FCB-A5E6-E69B-B5E94E212E68}"/>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55232625-3A7D-F10E-15B7-A810D5F8391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709ED726-C6D6-C3BC-B116-D2E59FDC63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720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14A8CFEA-C1CF-5466-C184-01DBEABC29C0}"/>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276AF53C-986A-0BE9-C52E-33CCB65759A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3E5043EE-791F-C1BF-E0F9-A0F2ECE2F8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0671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7105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748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3548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817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9475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73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251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637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45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110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013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150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779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06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773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291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526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363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544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D39F2DE6-7D3A-248E-5FEA-047E60459F4C}"/>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25AB0D8C-D59B-5184-6532-D0A41CF5DBF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ECDDEA72-FE61-4A4B-9131-C377EB23A0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6738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D39F2DE6-7D3A-248E-5FEA-047E60459F4C}"/>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25AB0D8C-D59B-5184-6532-D0A41CF5DBF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ECDDEA72-FE61-4A4B-9131-C377EB23A0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8177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D39F2DE6-7D3A-248E-5FEA-047E60459F4C}"/>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25AB0D8C-D59B-5184-6532-D0A41CF5DBF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ECDDEA72-FE61-4A4B-9131-C377EB23A0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5818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237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8801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552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340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68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9E286B6-ECA9-18AC-A10F-B8D8EA6C2D41}"/>
            </a:ext>
          </a:extLst>
        </p:cNvPr>
        <p:cNvGrpSpPr/>
        <p:nvPr/>
      </p:nvGrpSpPr>
      <p:grpSpPr>
        <a:xfrm>
          <a:off x="0" y="0"/>
          <a:ext cx="0" cy="0"/>
          <a:chOff x="0" y="0"/>
          <a:chExt cx="0" cy="0"/>
        </a:xfrm>
      </p:grpSpPr>
      <p:sp>
        <p:nvSpPr>
          <p:cNvPr id="184" name="Google Shape;184;p7:notes">
            <a:extLst>
              <a:ext uri="{FF2B5EF4-FFF2-40B4-BE49-F238E27FC236}">
                <a16:creationId xmlns:a16="http://schemas.microsoft.com/office/drawing/2014/main" id="{63113CA8-A32F-7613-3537-0E6874746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a:extLst>
              <a:ext uri="{FF2B5EF4-FFF2-40B4-BE49-F238E27FC236}">
                <a16:creationId xmlns:a16="http://schemas.microsoft.com/office/drawing/2014/main" id="{9690580C-9E8D-7828-7F69-A3B9F00B33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39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9622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BA30-115E-8BF7-96D7-9E5B3F501B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1E3D29B6-0F1A-C394-E2BF-85A09D5B0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8CB4F633-3EC4-5756-9C8D-23309A18D9BB}"/>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5" name="Footer Placeholder 4">
            <a:extLst>
              <a:ext uri="{FF2B5EF4-FFF2-40B4-BE49-F238E27FC236}">
                <a16:creationId xmlns:a16="http://schemas.microsoft.com/office/drawing/2014/main" id="{8A4169F1-3318-5BE2-B99D-3DE97D8E704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0D3E73A-AA7D-803F-D48D-ADA812D22151}"/>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770518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911B-6CA9-2C15-EBF9-13934AF69E99}"/>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B6084E3-0BD3-D9FB-A07E-C0E5B70EF8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47958C8-2698-A6B4-1D70-2ACE31B241AE}"/>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5" name="Footer Placeholder 4">
            <a:extLst>
              <a:ext uri="{FF2B5EF4-FFF2-40B4-BE49-F238E27FC236}">
                <a16:creationId xmlns:a16="http://schemas.microsoft.com/office/drawing/2014/main" id="{79256560-5CFD-6CFD-679B-B4B364FB2E2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290AA919-EFF6-B503-CA2C-5DD32336A734}"/>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66346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B4EB16-ABE1-B1EA-418D-DDE867AD28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828BDC0C-70CB-2138-EF38-FBE7B537AA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BF5733C-5DE4-E383-DE59-4DC08661F804}"/>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5" name="Footer Placeholder 4">
            <a:extLst>
              <a:ext uri="{FF2B5EF4-FFF2-40B4-BE49-F238E27FC236}">
                <a16:creationId xmlns:a16="http://schemas.microsoft.com/office/drawing/2014/main" id="{91328C2F-D30E-580E-9B26-67473A1322E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A40C96F-3935-460B-6713-ACC2407BECC3}"/>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528878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6"/>
        <p:cNvGrpSpPr/>
        <p:nvPr/>
      </p:nvGrpSpPr>
      <p:grpSpPr>
        <a:xfrm>
          <a:off x="0" y="0"/>
          <a:ext cx="0" cy="0"/>
          <a:chOff x="0" y="0"/>
          <a:chExt cx="0" cy="0"/>
        </a:xfrm>
      </p:grpSpPr>
      <p:sp>
        <p:nvSpPr>
          <p:cNvPr id="17" name="Google Shape;17;p24"/>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lvl1pPr lvl="0" algn="l">
              <a:lnSpc>
                <a:spcPct val="90000"/>
              </a:lnSpc>
              <a:spcBef>
                <a:spcPts val="0"/>
              </a:spcBef>
              <a:spcAft>
                <a:spcPts val="0"/>
              </a:spcAft>
              <a:buClr>
                <a:srgbClr val="3F3F3F"/>
              </a:buClr>
              <a:buSzPts val="2800"/>
              <a:buFont typeface="Garamond"/>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4"/>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lvl1pPr marL="0" lvl="0" indent="0" algn="ctr">
              <a:spcBef>
                <a:spcPts val="0"/>
              </a:spcBef>
              <a:buNone/>
              <a:defRPr sz="1200" b="0" i="1" u="none" strike="noStrike" cap="none">
                <a:solidFill>
                  <a:srgbClr val="3F3F3F"/>
                </a:solidFill>
                <a:latin typeface="Garamond"/>
                <a:ea typeface="Garamond"/>
                <a:cs typeface="Garamond"/>
                <a:sym typeface="Garamond"/>
              </a:defRPr>
            </a:lvl1pPr>
            <a:lvl2pPr marL="0" lvl="1" indent="0" algn="ctr">
              <a:spcBef>
                <a:spcPts val="0"/>
              </a:spcBef>
              <a:buNone/>
              <a:defRPr sz="1200" b="0" i="1" u="none" strike="noStrike" cap="none">
                <a:solidFill>
                  <a:srgbClr val="3F3F3F"/>
                </a:solidFill>
                <a:latin typeface="Garamond"/>
                <a:ea typeface="Garamond"/>
                <a:cs typeface="Garamond"/>
                <a:sym typeface="Garamond"/>
              </a:defRPr>
            </a:lvl2pPr>
            <a:lvl3pPr marL="0" lvl="2" indent="0" algn="ctr">
              <a:spcBef>
                <a:spcPts val="0"/>
              </a:spcBef>
              <a:buNone/>
              <a:defRPr sz="1200" b="0" i="1" u="none" strike="noStrike" cap="none">
                <a:solidFill>
                  <a:srgbClr val="3F3F3F"/>
                </a:solidFill>
                <a:latin typeface="Garamond"/>
                <a:ea typeface="Garamond"/>
                <a:cs typeface="Garamond"/>
                <a:sym typeface="Garamond"/>
              </a:defRPr>
            </a:lvl3pPr>
            <a:lvl4pPr marL="0" lvl="3" indent="0" algn="ctr">
              <a:spcBef>
                <a:spcPts val="0"/>
              </a:spcBef>
              <a:buNone/>
              <a:defRPr sz="1200" b="0" i="1" u="none" strike="noStrike" cap="none">
                <a:solidFill>
                  <a:srgbClr val="3F3F3F"/>
                </a:solidFill>
                <a:latin typeface="Garamond"/>
                <a:ea typeface="Garamond"/>
                <a:cs typeface="Garamond"/>
                <a:sym typeface="Garamond"/>
              </a:defRPr>
            </a:lvl4pPr>
            <a:lvl5pPr marL="0" lvl="4" indent="0" algn="ctr">
              <a:spcBef>
                <a:spcPts val="0"/>
              </a:spcBef>
              <a:buNone/>
              <a:defRPr sz="1200" b="0" i="1" u="none" strike="noStrike" cap="none">
                <a:solidFill>
                  <a:srgbClr val="3F3F3F"/>
                </a:solidFill>
                <a:latin typeface="Garamond"/>
                <a:ea typeface="Garamond"/>
                <a:cs typeface="Garamond"/>
                <a:sym typeface="Garamond"/>
              </a:defRPr>
            </a:lvl5pPr>
            <a:lvl6pPr marL="0" lvl="5" indent="0" algn="ctr">
              <a:spcBef>
                <a:spcPts val="0"/>
              </a:spcBef>
              <a:buNone/>
              <a:defRPr sz="1200" b="0" i="1" u="none" strike="noStrike" cap="none">
                <a:solidFill>
                  <a:srgbClr val="3F3F3F"/>
                </a:solidFill>
                <a:latin typeface="Garamond"/>
                <a:ea typeface="Garamond"/>
                <a:cs typeface="Garamond"/>
                <a:sym typeface="Garamond"/>
              </a:defRPr>
            </a:lvl6pPr>
            <a:lvl7pPr marL="0" lvl="6" indent="0" algn="ctr">
              <a:spcBef>
                <a:spcPts val="0"/>
              </a:spcBef>
              <a:buNone/>
              <a:defRPr sz="1200" b="0" i="1" u="none" strike="noStrike" cap="none">
                <a:solidFill>
                  <a:srgbClr val="3F3F3F"/>
                </a:solidFill>
                <a:latin typeface="Garamond"/>
                <a:ea typeface="Garamond"/>
                <a:cs typeface="Garamond"/>
                <a:sym typeface="Garamond"/>
              </a:defRPr>
            </a:lvl7pPr>
            <a:lvl8pPr marL="0" lvl="7" indent="0" algn="ctr">
              <a:spcBef>
                <a:spcPts val="0"/>
              </a:spcBef>
              <a:buNone/>
              <a:defRPr sz="1200" b="0" i="1" u="none" strike="noStrike" cap="none">
                <a:solidFill>
                  <a:srgbClr val="3F3F3F"/>
                </a:solidFill>
                <a:latin typeface="Garamond"/>
                <a:ea typeface="Garamond"/>
                <a:cs typeface="Garamond"/>
                <a:sym typeface="Garamond"/>
              </a:defRPr>
            </a:lvl8pPr>
            <a:lvl9pPr marL="0" lvl="8" indent="0" algn="ctr">
              <a:spcBef>
                <a:spcPts val="0"/>
              </a:spcBef>
              <a:buNone/>
              <a:defRPr sz="1200" b="0" i="1" u="none" strike="noStrike" cap="none">
                <a:solidFill>
                  <a:srgbClr val="3F3F3F"/>
                </a:solidFill>
                <a:latin typeface="Garamond"/>
                <a:ea typeface="Garamond"/>
                <a:cs typeface="Garamond"/>
                <a:sym typeface="Garamond"/>
              </a:defRPr>
            </a:lvl9pPr>
          </a:lstStyle>
          <a:p>
            <a:pPr marL="0" lvl="0" indent="0" algn="ctr" rtl="0">
              <a:spcBef>
                <a:spcPts val="0"/>
              </a:spcBef>
              <a:spcAft>
                <a:spcPts val="0"/>
              </a:spcAft>
              <a:buNone/>
            </a:pPr>
            <a:fld id="{00000000-1234-1234-1234-123412341234}" type="slidenum">
              <a:rPr lang="en-US"/>
              <a:t>‹#›</a:t>
            </a:fld>
            <a:endParaRPr/>
          </a:p>
        </p:txBody>
      </p:sp>
      <p:sp>
        <p:nvSpPr>
          <p:cNvPr id="19" name="Google Shape;19;p24"/>
          <p:cNvSpPr txBox="1">
            <a:spLocks noGrp="1"/>
          </p:cNvSpPr>
          <p:nvPr>
            <p:ph type="ftr" idx="11"/>
          </p:nvPr>
        </p:nvSpPr>
        <p:spPr>
          <a:xfrm>
            <a:off x="432000" y="6356350"/>
            <a:ext cx="4114800" cy="365125"/>
          </a:xfrm>
          <a:prstGeom prst="rect">
            <a:avLst/>
          </a:prstGeom>
          <a:noFill/>
          <a:ln w="9525" cap="flat" cmpd="sng">
            <a:solidFill>
              <a:srgbClr val="F2F2F2">
                <a:alpha val="49803"/>
              </a:srgbClr>
            </a:solidFill>
            <a:prstDash val="solid"/>
            <a:round/>
            <a:headEnd type="none" w="sm" len="sm"/>
            <a:tailEnd type="none" w="sm" len="sm"/>
          </a:ln>
        </p:spPr>
        <p:txBody>
          <a:bodyPr spcFirstLastPara="1" wrap="square" lIns="72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p:nvPr/>
        </p:nvSpPr>
        <p:spPr>
          <a:xfrm>
            <a:off x="432000" y="432000"/>
            <a:ext cx="84835" cy="6957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1" name="Google Shape;21;p24"/>
          <p:cNvSpPr txBox="1">
            <a:spLocks noGrp="1"/>
          </p:cNvSpPr>
          <p:nvPr>
            <p:ph type="body" idx="1"/>
          </p:nvPr>
        </p:nvSpPr>
        <p:spPr>
          <a:xfrm>
            <a:off x="1640305" y="2165852"/>
            <a:ext cx="8911390" cy="2526297"/>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SzPts val="6000"/>
              <a:buNone/>
              <a:defRPr sz="60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6419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1EBF-CC09-4D68-9D34-B2B7C228C56D}"/>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84C70FD-32AF-4EEF-4B16-B085A5DC02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2BCC277-BF5E-429B-97D4-32FC14B9732A}"/>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5" name="Footer Placeholder 4">
            <a:extLst>
              <a:ext uri="{FF2B5EF4-FFF2-40B4-BE49-F238E27FC236}">
                <a16:creationId xmlns:a16="http://schemas.microsoft.com/office/drawing/2014/main" id="{6BD8688D-82F7-CFA5-53B7-84C71AC5F87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CA55D074-2013-332F-46E8-271BCE723A0E}"/>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7398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B10A-8DAF-FADF-0879-814B9FA358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2F4C5237-C44B-F67E-9C9B-911527A59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0F02ED-E39A-02E0-FE3B-36CD7582711E}"/>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5" name="Footer Placeholder 4">
            <a:extLst>
              <a:ext uri="{FF2B5EF4-FFF2-40B4-BE49-F238E27FC236}">
                <a16:creationId xmlns:a16="http://schemas.microsoft.com/office/drawing/2014/main" id="{48A110A6-80DA-BF32-0280-42B05A3CACF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A16A1F1-5201-40F6-70DC-3229E09DF6D2}"/>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4051191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23D0-BF10-C898-BD04-85DE646ADB5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EA772B2-1A00-C433-B261-A4FFD334FE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502662D8-B84F-16AA-A0B8-761793EE6D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89C738DF-5A06-47F9-C2D4-A44821AE05D0}"/>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6" name="Footer Placeholder 5">
            <a:extLst>
              <a:ext uri="{FF2B5EF4-FFF2-40B4-BE49-F238E27FC236}">
                <a16:creationId xmlns:a16="http://schemas.microsoft.com/office/drawing/2014/main" id="{72A71379-A816-9AF5-4840-83711EBBF41C}"/>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2DD1976A-2E6E-56FE-4F7F-0D4FD156A87D}"/>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1097299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4D85-1E4E-B0D5-838B-3DB65412914D}"/>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CDBFFD2-FC86-4D8D-68E9-29D635C99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31209-2BCC-B8F3-465D-7363428C0A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74A6C767-8AA4-B019-957E-A12209EE3D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D069B4-A334-99F5-C1D3-C3F873847D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3FA653E5-0B5F-9383-FC1C-A76E47389716}"/>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8" name="Footer Placeholder 7">
            <a:extLst>
              <a:ext uri="{FF2B5EF4-FFF2-40B4-BE49-F238E27FC236}">
                <a16:creationId xmlns:a16="http://schemas.microsoft.com/office/drawing/2014/main" id="{2C4B424A-6503-FD97-B8B3-7F91AD83AC1D}"/>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75EF2554-B94D-568B-632C-2133E1090817}"/>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7427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5616-4668-7EC3-7DD1-F3E93037F74E}"/>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C10F8F55-B88D-9063-C929-6400D26329A1}"/>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4" name="Footer Placeholder 3">
            <a:extLst>
              <a:ext uri="{FF2B5EF4-FFF2-40B4-BE49-F238E27FC236}">
                <a16:creationId xmlns:a16="http://schemas.microsoft.com/office/drawing/2014/main" id="{1C47EF8D-BE4C-1E39-118D-B05892048060}"/>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612BB43D-90FC-4643-438A-525338C97530}"/>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202749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EA856-51E8-FDEB-8EE2-AB209DC32ED9}"/>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3" name="Footer Placeholder 2">
            <a:extLst>
              <a:ext uri="{FF2B5EF4-FFF2-40B4-BE49-F238E27FC236}">
                <a16:creationId xmlns:a16="http://schemas.microsoft.com/office/drawing/2014/main" id="{82D068CC-3B48-E27B-C71F-EA737DA9DA57}"/>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9181062C-FDE9-9550-F745-ABF760CFB72C}"/>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172997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9AC3-0F03-55E1-6EEF-E63F1512E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15C28C2C-226B-D067-EA5C-7FE6E9FD23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21B8676A-E522-38B2-1D64-AA5D61E4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029F6-726B-884E-3132-FE3716A26A00}"/>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6" name="Footer Placeholder 5">
            <a:extLst>
              <a:ext uri="{FF2B5EF4-FFF2-40B4-BE49-F238E27FC236}">
                <a16:creationId xmlns:a16="http://schemas.microsoft.com/office/drawing/2014/main" id="{91915953-9647-ED88-A6DA-946E385E4DC3}"/>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37C79A7-479F-7E9C-1338-D76C905087B6}"/>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466098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26CF-5F13-683C-F0E9-3F6D2C785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5C283B22-62A6-67B9-BC34-99AF8CD37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0A0FD1A1-79AD-597D-DAF1-76C2243D7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61278-5DA8-6154-19A0-05EB224EA135}"/>
              </a:ext>
            </a:extLst>
          </p:cNvPr>
          <p:cNvSpPr>
            <a:spLocks noGrp="1"/>
          </p:cNvSpPr>
          <p:nvPr>
            <p:ph type="dt" sz="half" idx="10"/>
          </p:nvPr>
        </p:nvSpPr>
        <p:spPr/>
        <p:txBody>
          <a:bodyPr/>
          <a:lstStyle/>
          <a:p>
            <a:fld id="{57F57944-04A2-4756-81C6-A835AF7F781C}" type="datetimeFigureOut">
              <a:rPr lang="en-PK" smtClean="0"/>
              <a:t>15/05/2024</a:t>
            </a:fld>
            <a:endParaRPr lang="en-PK"/>
          </a:p>
        </p:txBody>
      </p:sp>
      <p:sp>
        <p:nvSpPr>
          <p:cNvPr id="6" name="Footer Placeholder 5">
            <a:extLst>
              <a:ext uri="{FF2B5EF4-FFF2-40B4-BE49-F238E27FC236}">
                <a16:creationId xmlns:a16="http://schemas.microsoft.com/office/drawing/2014/main" id="{687FF944-5866-1065-D649-9000129B46D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9E098EF-C696-1CAA-7F22-5CB5A52E6D7D}"/>
              </a:ext>
            </a:extLst>
          </p:cNvPr>
          <p:cNvSpPr>
            <a:spLocks noGrp="1"/>
          </p:cNvSpPr>
          <p:nvPr>
            <p:ph type="sldNum" sz="quarter" idx="12"/>
          </p:nvPr>
        </p:nvSpPr>
        <p:spPr/>
        <p:txBody>
          <a:bodyPr/>
          <a:lstStyle/>
          <a:p>
            <a:fld id="{6BB665C9-6F88-4EF7-B34A-3D6850C34E45}" type="slidenum">
              <a:rPr lang="en-PK" smtClean="0"/>
              <a:t>‹#›</a:t>
            </a:fld>
            <a:endParaRPr lang="en-PK"/>
          </a:p>
        </p:txBody>
      </p:sp>
    </p:spTree>
    <p:extLst>
      <p:ext uri="{BB962C8B-B14F-4D97-AF65-F5344CB8AC3E}">
        <p14:creationId xmlns:p14="http://schemas.microsoft.com/office/powerpoint/2010/main" val="395107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E324A-2511-B484-57F8-1EE2120EF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E7771AD1-2015-8887-B14E-104F2BED3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1A5745C2-CC3F-7DC4-2B81-760DC6FC0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57944-04A2-4756-81C6-A835AF7F781C}" type="datetimeFigureOut">
              <a:rPr lang="en-PK" smtClean="0"/>
              <a:t>15/05/2024</a:t>
            </a:fld>
            <a:endParaRPr lang="en-PK"/>
          </a:p>
        </p:txBody>
      </p:sp>
      <p:sp>
        <p:nvSpPr>
          <p:cNvPr id="5" name="Footer Placeholder 4">
            <a:extLst>
              <a:ext uri="{FF2B5EF4-FFF2-40B4-BE49-F238E27FC236}">
                <a16:creationId xmlns:a16="http://schemas.microsoft.com/office/drawing/2014/main" id="{85608619-9755-F21E-887A-7DA7755EA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850C3772-638D-088C-818D-A150845CB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665C9-6F88-4EF7-B34A-3D6850C34E45}" type="slidenum">
              <a:rPr lang="en-PK" smtClean="0"/>
              <a:t>‹#›</a:t>
            </a:fld>
            <a:endParaRPr lang="en-PK"/>
          </a:p>
        </p:txBody>
      </p:sp>
    </p:spTree>
    <p:extLst>
      <p:ext uri="{BB962C8B-B14F-4D97-AF65-F5344CB8AC3E}">
        <p14:creationId xmlns:p14="http://schemas.microsoft.com/office/powerpoint/2010/main" val="887428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3.jpg"/><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5.xml"/><Relationship Id="rId11" Type="http://schemas.openxmlformats.org/officeDocument/2006/relationships/image" Target="../media/image26.jpg"/><Relationship Id="rId5" Type="http://schemas.openxmlformats.org/officeDocument/2006/relationships/slideLayout" Target="../slideLayouts/slideLayout12.xml"/><Relationship Id="rId10" Type="http://schemas.openxmlformats.org/officeDocument/2006/relationships/image" Target="../media/image25.jpg"/><Relationship Id="rId4" Type="http://schemas.openxmlformats.org/officeDocument/2006/relationships/video" Target="../media/media2.mp4"/><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hyperlink" Target="mailto:basilkhan06@gmail.com" TargetMode="External"/><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mailto:alijodat16@gmail.com" TargetMode="External"/><Relationship Id="rId5" Type="http://schemas.openxmlformats.org/officeDocument/2006/relationships/image" Target="../media/image5.jpeg"/><Relationship Id="rId4" Type="http://schemas.openxmlformats.org/officeDocument/2006/relationships/hyperlink" Target="mailto:ahadshaikh00001@gmail.com" TargetMode="External"/><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18" Type="http://schemas.openxmlformats.org/officeDocument/2006/relationships/image" Target="../media/image43.jpeg"/><Relationship Id="rId26" Type="http://schemas.openxmlformats.org/officeDocument/2006/relationships/image" Target="../media/image51.jpeg"/><Relationship Id="rId3" Type="http://schemas.openxmlformats.org/officeDocument/2006/relationships/image" Target="../media/image28.jpeg"/><Relationship Id="rId21" Type="http://schemas.openxmlformats.org/officeDocument/2006/relationships/image" Target="../media/image46.jpe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42.jpeg"/><Relationship Id="rId25" Type="http://schemas.openxmlformats.org/officeDocument/2006/relationships/image" Target="../media/image50.jpeg"/><Relationship Id="rId2" Type="http://schemas.openxmlformats.org/officeDocument/2006/relationships/notesSlide" Target="../notesSlides/notesSlide18.xml"/><Relationship Id="rId16" Type="http://schemas.openxmlformats.org/officeDocument/2006/relationships/image" Target="../media/image41.jpeg"/><Relationship Id="rId20" Type="http://schemas.openxmlformats.org/officeDocument/2006/relationships/image" Target="../media/image45.jpeg"/><Relationship Id="rId29"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31.jpeg"/><Relationship Id="rId11" Type="http://schemas.openxmlformats.org/officeDocument/2006/relationships/image" Target="../media/image36.jpeg"/><Relationship Id="rId24" Type="http://schemas.openxmlformats.org/officeDocument/2006/relationships/image" Target="../media/image49.jpeg"/><Relationship Id="rId5" Type="http://schemas.openxmlformats.org/officeDocument/2006/relationships/image" Target="../media/image30.jpeg"/><Relationship Id="rId15" Type="http://schemas.openxmlformats.org/officeDocument/2006/relationships/image" Target="../media/image40.jpeg"/><Relationship Id="rId23" Type="http://schemas.openxmlformats.org/officeDocument/2006/relationships/image" Target="../media/image48.jpeg"/><Relationship Id="rId28" Type="http://schemas.openxmlformats.org/officeDocument/2006/relationships/image" Target="../media/image53.jpeg"/><Relationship Id="rId10" Type="http://schemas.openxmlformats.org/officeDocument/2006/relationships/image" Target="../media/image35.jpeg"/><Relationship Id="rId19" Type="http://schemas.openxmlformats.org/officeDocument/2006/relationships/image" Target="../media/image44.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 Id="rId22" Type="http://schemas.openxmlformats.org/officeDocument/2006/relationships/image" Target="../media/image47.jpeg"/><Relationship Id="rId27" Type="http://schemas.openxmlformats.org/officeDocument/2006/relationships/image" Target="../media/image52.jpeg"/><Relationship Id="rId30" Type="http://schemas.openxmlformats.org/officeDocument/2006/relationships/image" Target="../media/image55.jpeg"/></Relationships>
</file>

<file path=ppt/slides/_rels/slide21.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18" Type="http://schemas.openxmlformats.org/officeDocument/2006/relationships/image" Target="../media/image71.jpeg"/><Relationship Id="rId26" Type="http://schemas.openxmlformats.org/officeDocument/2006/relationships/image" Target="../media/image79.jpeg"/><Relationship Id="rId3" Type="http://schemas.openxmlformats.org/officeDocument/2006/relationships/image" Target="../media/image56.jpeg"/><Relationship Id="rId21" Type="http://schemas.openxmlformats.org/officeDocument/2006/relationships/image" Target="../media/image74.jpeg"/><Relationship Id="rId7" Type="http://schemas.openxmlformats.org/officeDocument/2006/relationships/image" Target="../media/image60.jpeg"/><Relationship Id="rId12" Type="http://schemas.openxmlformats.org/officeDocument/2006/relationships/image" Target="../media/image65.jpeg"/><Relationship Id="rId17" Type="http://schemas.openxmlformats.org/officeDocument/2006/relationships/image" Target="../media/image70.jpeg"/><Relationship Id="rId25" Type="http://schemas.openxmlformats.org/officeDocument/2006/relationships/image" Target="../media/image78.jpeg"/><Relationship Id="rId2" Type="http://schemas.openxmlformats.org/officeDocument/2006/relationships/notesSlide" Target="../notesSlides/notesSlide19.xml"/><Relationship Id="rId16" Type="http://schemas.openxmlformats.org/officeDocument/2006/relationships/image" Target="../media/image69.jpeg"/><Relationship Id="rId20" Type="http://schemas.openxmlformats.org/officeDocument/2006/relationships/image" Target="../media/image73.jpeg"/><Relationship Id="rId29" Type="http://schemas.openxmlformats.org/officeDocument/2006/relationships/image" Target="../media/image82.jpeg"/><Relationship Id="rId1" Type="http://schemas.openxmlformats.org/officeDocument/2006/relationships/slideLayout" Target="../slideLayouts/slideLayout12.xml"/><Relationship Id="rId6" Type="http://schemas.openxmlformats.org/officeDocument/2006/relationships/image" Target="../media/image59.jpeg"/><Relationship Id="rId11" Type="http://schemas.openxmlformats.org/officeDocument/2006/relationships/image" Target="../media/image64.jpeg"/><Relationship Id="rId24" Type="http://schemas.openxmlformats.org/officeDocument/2006/relationships/image" Target="../media/image77.jpeg"/><Relationship Id="rId5" Type="http://schemas.openxmlformats.org/officeDocument/2006/relationships/image" Target="../media/image58.jpeg"/><Relationship Id="rId15" Type="http://schemas.openxmlformats.org/officeDocument/2006/relationships/image" Target="../media/image68.jpeg"/><Relationship Id="rId23" Type="http://schemas.openxmlformats.org/officeDocument/2006/relationships/image" Target="../media/image76.jpeg"/><Relationship Id="rId28" Type="http://schemas.openxmlformats.org/officeDocument/2006/relationships/image" Target="../media/image81.jpeg"/><Relationship Id="rId10" Type="http://schemas.openxmlformats.org/officeDocument/2006/relationships/image" Target="../media/image63.jpeg"/><Relationship Id="rId19" Type="http://schemas.openxmlformats.org/officeDocument/2006/relationships/image" Target="../media/image72.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jpeg"/><Relationship Id="rId22" Type="http://schemas.openxmlformats.org/officeDocument/2006/relationships/image" Target="../media/image75.jpeg"/><Relationship Id="rId27" Type="http://schemas.openxmlformats.org/officeDocument/2006/relationships/image" Target="../media/image80.jpeg"/><Relationship Id="rId30" Type="http://schemas.openxmlformats.org/officeDocument/2006/relationships/image" Target="../media/image83.jpeg"/></Relationships>
</file>

<file path=ppt/slides/_rels/slide22.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4.jpeg"/><Relationship Id="rId18" Type="http://schemas.openxmlformats.org/officeDocument/2006/relationships/image" Target="../media/image99.jpeg"/><Relationship Id="rId3" Type="http://schemas.openxmlformats.org/officeDocument/2006/relationships/image" Target="../media/image84.jpeg"/><Relationship Id="rId21" Type="http://schemas.openxmlformats.org/officeDocument/2006/relationships/image" Target="../media/image102.jpeg"/><Relationship Id="rId7" Type="http://schemas.openxmlformats.org/officeDocument/2006/relationships/image" Target="../media/image88.jpeg"/><Relationship Id="rId12" Type="http://schemas.openxmlformats.org/officeDocument/2006/relationships/image" Target="../media/image93.jpeg"/><Relationship Id="rId17" Type="http://schemas.openxmlformats.org/officeDocument/2006/relationships/image" Target="../media/image98.jpeg"/><Relationship Id="rId2" Type="http://schemas.openxmlformats.org/officeDocument/2006/relationships/notesSlide" Target="../notesSlides/notesSlide20.xml"/><Relationship Id="rId16" Type="http://schemas.openxmlformats.org/officeDocument/2006/relationships/image" Target="../media/image97.jpeg"/><Relationship Id="rId20" Type="http://schemas.openxmlformats.org/officeDocument/2006/relationships/image" Target="../media/image101.jpeg"/><Relationship Id="rId1" Type="http://schemas.openxmlformats.org/officeDocument/2006/relationships/slideLayout" Target="../slideLayouts/slideLayout12.xml"/><Relationship Id="rId6" Type="http://schemas.openxmlformats.org/officeDocument/2006/relationships/image" Target="../media/image87.jpeg"/><Relationship Id="rId11" Type="http://schemas.openxmlformats.org/officeDocument/2006/relationships/image" Target="../media/image92.jpeg"/><Relationship Id="rId5" Type="http://schemas.openxmlformats.org/officeDocument/2006/relationships/image" Target="../media/image86.jpeg"/><Relationship Id="rId15" Type="http://schemas.openxmlformats.org/officeDocument/2006/relationships/image" Target="../media/image96.jpeg"/><Relationship Id="rId10" Type="http://schemas.openxmlformats.org/officeDocument/2006/relationships/image" Target="../media/image91.jpeg"/><Relationship Id="rId19" Type="http://schemas.openxmlformats.org/officeDocument/2006/relationships/image" Target="../media/image100.jpeg"/><Relationship Id="rId4" Type="http://schemas.openxmlformats.org/officeDocument/2006/relationships/image" Target="../media/image85.jpeg"/><Relationship Id="rId9" Type="http://schemas.openxmlformats.org/officeDocument/2006/relationships/image" Target="../media/image90.jpeg"/><Relationship Id="rId14" Type="http://schemas.openxmlformats.org/officeDocument/2006/relationships/image" Target="../media/image95.jpeg"/><Relationship Id="rId22" Type="http://schemas.openxmlformats.org/officeDocument/2006/relationships/image" Target="../media/image103.jpeg"/></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microsoft.com/office/2007/relationships/media" Target="../media/media4.mp4"/><Relationship Id="rId7" Type="http://schemas.openxmlformats.org/officeDocument/2006/relationships/notesSlide" Target="../notesSlides/notesSlide2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slideLayout" Target="../slideLayouts/slideLayout12.xml"/><Relationship Id="rId11" Type="http://schemas.openxmlformats.org/officeDocument/2006/relationships/image" Target="../media/image110.png"/><Relationship Id="rId5" Type="http://schemas.microsoft.com/office/2007/relationships/media" Target="../media/media6.mp4"/><Relationship Id="rId10" Type="http://schemas.openxmlformats.org/officeDocument/2006/relationships/image" Target="../media/image109.png"/><Relationship Id="rId4" Type="http://schemas.microsoft.com/office/2007/relationships/media" Target="../media/media5.mp4"/><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3" Type="http://schemas.microsoft.com/office/2007/relationships/media" Target="../media/media8.mp4"/><Relationship Id="rId7" Type="http://schemas.openxmlformats.org/officeDocument/2006/relationships/notesSlide" Target="../notesSlides/notesSlide23.xml"/><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slideLayout" Target="../slideLayouts/slideLayout12.xml"/><Relationship Id="rId5" Type="http://schemas.openxmlformats.org/officeDocument/2006/relationships/video" Target="../media/media9.mp4"/><Relationship Id="rId10" Type="http://schemas.openxmlformats.org/officeDocument/2006/relationships/image" Target="../media/image113.png"/><Relationship Id="rId4" Type="http://schemas.microsoft.com/office/2007/relationships/media" Target="../media/media9.mp4"/><Relationship Id="rId9" Type="http://schemas.openxmlformats.org/officeDocument/2006/relationships/image" Target="../media/image1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18.jpeg"/><Relationship Id="rId4" Type="http://schemas.openxmlformats.org/officeDocument/2006/relationships/image" Target="../media/image117.jpeg"/></Relationships>
</file>

<file path=ppt/slides/_rels/slide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21.jpeg"/></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24.jpeg"/><Relationship Id="rId4" Type="http://schemas.openxmlformats.org/officeDocument/2006/relationships/image" Target="../media/image123.jpeg"/></Relationships>
</file>

<file path=ppt/slides/_rels/slide3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26.jpeg"/></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35.jp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jpg"/><Relationship Id="rId4" Type="http://schemas.openxmlformats.org/officeDocument/2006/relationships/image" Target="../media/image131.png"/><Relationship Id="rId9" Type="http://schemas.openxmlformats.org/officeDocument/2006/relationships/image" Target="../media/image136.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hyperlink" Target="https://data.mendeley.com/datasets/bdd69gyhv8/1" TargetMode="External"/><Relationship Id="rId3" Type="http://schemas.openxmlformats.org/officeDocument/2006/relationships/hyperlink" Target="https://ieee-dataport.org/open-access/fruitsgb-top-indian-fruits-quality" TargetMode="External"/><Relationship Id="rId7" Type="http://schemas.openxmlformats.org/officeDocument/2006/relationships/hyperlink" Target="https://drive.google.com/drive/folders/1sQtO8jyAUoWS2DGCWbCAT2Kn5ZqS2-Mq"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hyperlink" Target="https://data.mendeley.com/datasets/6nxnjbn9w6/1" TargetMode="External"/><Relationship Id="rId5" Type="http://schemas.openxmlformats.org/officeDocument/2006/relationships/hyperlink" Target="https://data.mendeley.com/datasets/b6fftwbr2v/3" TargetMode="External"/><Relationship Id="rId4" Type="http://schemas.openxmlformats.org/officeDocument/2006/relationships/hyperlink" Target="https://www.kaggle.com/datasets/muhriddinmuxiddinov/fruits-and-vegetables-dataset"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9000" b="-3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57481E-64D3-5390-390F-48EFAB1E9D54}"/>
              </a:ext>
            </a:extLst>
          </p:cNvPr>
          <p:cNvSpPr>
            <a:spLocks noGrp="1"/>
          </p:cNvSpPr>
          <p:nvPr>
            <p:ph type="subTitle" idx="1"/>
          </p:nvPr>
        </p:nvSpPr>
        <p:spPr>
          <a:xfrm>
            <a:off x="1509932" y="2729948"/>
            <a:ext cx="9144000" cy="4128052"/>
          </a:xfrm>
          <a:blipFill>
            <a:blip r:embed="rId3">
              <a:alphaModFix amt="27000"/>
            </a:blip>
            <a:tile tx="0" ty="0" sx="100000" sy="100000" flip="none" algn="tl"/>
          </a:blipFill>
        </p:spPr>
        <p:txBody>
          <a:bodyPr>
            <a:noAutofit/>
          </a:bodyPr>
          <a:lstStyle/>
          <a:p>
            <a:r>
              <a:rPr lang="en-US" sz="3200" b="1" i="1" dirty="0">
                <a:latin typeface="Times New Roman" panose="02020603050405020304" pitchFamily="18" charset="0"/>
                <a:cs typeface="Times New Roman" panose="02020603050405020304" pitchFamily="18" charset="0"/>
              </a:rPr>
              <a:t>IntelliCART</a:t>
            </a:r>
          </a:p>
          <a:p>
            <a:r>
              <a:rPr lang="en-US" sz="3200" b="1" i="1" dirty="0">
                <a:latin typeface="Times New Roman" panose="02020603050405020304" pitchFamily="18" charset="0"/>
                <a:cs typeface="Times New Roman" panose="02020603050405020304" pitchFamily="18" charset="0"/>
              </a:rPr>
              <a:t>(Intelligent RehriWala)</a:t>
            </a:r>
          </a:p>
          <a:p>
            <a:r>
              <a:rPr lang="en-US" b="1" i="1" dirty="0">
                <a:latin typeface="Times New Roman" panose="02020603050405020304" pitchFamily="18" charset="0"/>
                <a:cs typeface="Times New Roman" panose="02020603050405020304" pitchFamily="18" charset="0"/>
              </a:rPr>
              <a:t>“Transforming Roadside Fruit and Vegetables Vendors with AI-Powered Classification and Customer Vendor Convenience”</a:t>
            </a:r>
          </a:p>
          <a:p>
            <a:endParaRPr lang="en-US" b="1" i="1" dirty="0">
              <a:latin typeface="Times New Roman" panose="02020603050405020304" pitchFamily="18" charset="0"/>
              <a:cs typeface="Times New Roman" panose="02020603050405020304" pitchFamily="18" charset="0"/>
            </a:endParaRPr>
          </a:p>
          <a:p>
            <a:r>
              <a:rPr lang="en-US" sz="2000" b="1" i="1" dirty="0">
                <a:latin typeface="Times New Roman" panose="02020603050405020304" pitchFamily="18" charset="0"/>
                <a:cs typeface="Times New Roman" panose="02020603050405020304" pitchFamily="18" charset="0"/>
              </a:rPr>
              <a:t>Department of Computer Science, FAST-NUCES, Karachi, Pakistan</a:t>
            </a:r>
          </a:p>
          <a:p>
            <a:endParaRPr lang="en-US" sz="2000" b="1" i="1" dirty="0">
              <a:latin typeface="Times New Roman" panose="02020603050405020304" pitchFamily="18" charset="0"/>
              <a:cs typeface="Times New Roman" panose="02020603050405020304" pitchFamily="18" charset="0"/>
            </a:endParaRPr>
          </a:p>
          <a:p>
            <a:r>
              <a:rPr lang="en-US" sz="2000" b="1" i="1" dirty="0" smtClean="0">
                <a:latin typeface="Times New Roman" panose="02020603050405020304" pitchFamily="18" charset="0"/>
                <a:cs typeface="Times New Roman" panose="02020603050405020304" pitchFamily="18" charset="0"/>
              </a:rPr>
              <a:t>FYP-II</a:t>
            </a:r>
            <a:endParaRPr lang="en-US" sz="2000" b="1" i="1" dirty="0">
              <a:latin typeface="Times New Roman" panose="02020603050405020304" pitchFamily="18" charset="0"/>
              <a:cs typeface="Times New Roman" panose="02020603050405020304" pitchFamily="18" charset="0"/>
            </a:endParaRPr>
          </a:p>
          <a:p>
            <a:endParaRPr lang="en-US" sz="3600" b="1" i="1" dirty="0">
              <a:latin typeface="Times New Roman" panose="02020603050405020304" pitchFamily="18" charset="0"/>
              <a:cs typeface="Times New Roman" panose="02020603050405020304" pitchFamily="18" charset="0"/>
            </a:endParaRPr>
          </a:p>
          <a:p>
            <a:endParaRPr lang="en-PK" sz="3600" b="1" i="1" dirty="0">
              <a:latin typeface="Times New Roman" panose="02020603050405020304" pitchFamily="18" charset="0"/>
              <a:cs typeface="Times New Roman" panose="02020603050405020304" pitchFamily="18" charset="0"/>
            </a:endParaRPr>
          </a:p>
        </p:txBody>
      </p:sp>
      <p:pic>
        <p:nvPicPr>
          <p:cNvPr id="5" name="Picture 4" descr="A close-up of a logo&#10;&#10;Description automatically generated">
            <a:extLst>
              <a:ext uri="{FF2B5EF4-FFF2-40B4-BE49-F238E27FC236}">
                <a16:creationId xmlns:a16="http://schemas.microsoft.com/office/drawing/2014/main" id="{1D849ED9-E05F-A194-07AA-59CAF0F20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07" y="20369"/>
            <a:ext cx="2990850" cy="762000"/>
          </a:xfrm>
          <a:prstGeom prst="rect">
            <a:avLst/>
          </a:prstGeom>
        </p:spPr>
      </p:pic>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116368" y="209005"/>
            <a:ext cx="1931127" cy="2385510"/>
          </a:xfrm>
          <a:prstGeom prst="rect">
            <a:avLst/>
          </a:prstGeom>
        </p:spPr>
      </p:pic>
    </p:spTree>
    <p:extLst>
      <p:ext uri="{BB962C8B-B14F-4D97-AF65-F5344CB8AC3E}">
        <p14:creationId xmlns:p14="http://schemas.microsoft.com/office/powerpoint/2010/main" val="27361386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smtClean="0">
                <a:latin typeface="Times New Roman"/>
                <a:ea typeface="Times New Roman"/>
                <a:cs typeface="Times New Roman"/>
                <a:sym typeface="Times New Roman"/>
              </a:rPr>
              <a:t>Methodology</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10</a:t>
            </a:fld>
            <a:endParaRPr lang="en-US"/>
          </a:p>
        </p:txBody>
      </p:sp>
      <p:sp>
        <p:nvSpPr>
          <p:cNvPr id="190" name="Google Shape;190;p7">
            <a:extLst>
              <a:ext uri="{FF2B5EF4-FFF2-40B4-BE49-F238E27FC236}">
                <a16:creationId xmlns:a16="http://schemas.microsoft.com/office/drawing/2014/main" id="{415C64DF-F468-3EBB-8C47-470AC39D5FD6}"/>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8" name="Picture 7"/>
          <p:cNvPicPr/>
          <p:nvPr/>
        </p:nvPicPr>
        <p:blipFill rotWithShape="1">
          <a:blip r:embed="rId3">
            <a:extLst>
              <a:ext uri="{28A0092B-C50C-407E-A947-70E740481C1C}">
                <a14:useLocalDpi xmlns:a14="http://schemas.microsoft.com/office/drawing/2010/main" val="0"/>
              </a:ext>
            </a:extLst>
          </a:blip>
          <a:srcRect r="2323" b="3927"/>
          <a:stretch/>
        </p:blipFill>
        <p:spPr bwMode="auto">
          <a:xfrm>
            <a:off x="2479575" y="1310071"/>
            <a:ext cx="7069404" cy="5251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57331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
        <p:cNvGrpSpPr/>
        <p:nvPr/>
      </p:nvGrpSpPr>
      <p:grpSpPr>
        <a:xfrm>
          <a:off x="0" y="0"/>
          <a:ext cx="0" cy="0"/>
          <a:chOff x="0" y="0"/>
          <a:chExt cx="0" cy="0"/>
        </a:xfrm>
      </p:grpSpPr>
      <p:sp useBgFill="1">
        <p:nvSpPr>
          <p:cNvPr id="195" name="Rectangle 194">
            <a:extLst>
              <a:ext uri="{FF2B5EF4-FFF2-40B4-BE49-F238E27FC236}">
                <a16:creationId xmlns:a16="http://schemas.microsoft.com/office/drawing/2014/main" id="{0288C6B4-AFC3-407F-A595-EFFD38D4CC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7" name="Freeform: Shape 196">
            <a:extLst>
              <a:ext uri="{FF2B5EF4-FFF2-40B4-BE49-F238E27FC236}">
                <a16:creationId xmlns:a16="http://schemas.microsoft.com/office/drawing/2014/main" id="{CF236821-17FE-429B-8D2C-08E13A64EA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2" name="Freeform: Shape 191">
            <a:extLst>
              <a:ext uri="{FF2B5EF4-FFF2-40B4-BE49-F238E27FC236}">
                <a16:creationId xmlns:a16="http://schemas.microsoft.com/office/drawing/2014/main" id="{C0BDBCD2-E081-43AB-9119-C55465E59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Google Shape;187;p7"/>
          <p:cNvSpPr txBox="1">
            <a:spLocks noGrp="1"/>
          </p:cNvSpPr>
          <p:nvPr>
            <p:ph type="title"/>
          </p:nvPr>
        </p:nvSpPr>
        <p:spPr>
          <a:xfrm>
            <a:off x="371094" y="1161288"/>
            <a:ext cx="3438144" cy="1239012"/>
          </a:xfrm>
          <a:prstGeom prst="rect">
            <a:avLst/>
          </a:prstGeom>
        </p:spPr>
        <p:txBody>
          <a:bodyPr spcFirstLastPara="1" vert="horz" lIns="91440" tIns="45720" rIns="91440" bIns="45720" rtlCol="0" anchor="ctr" anchorCtr="0">
            <a:normAutofit/>
          </a:bodyPr>
          <a:lstStyle/>
          <a:p>
            <a:pPr lvl="0">
              <a:spcBef>
                <a:spcPct val="0"/>
              </a:spcBef>
              <a:buSzPts val="3600"/>
            </a:pPr>
            <a:r>
              <a:rPr lang="en-US" sz="2800" b="1" kern="1200" dirty="0" smtClean="0">
                <a:solidFill>
                  <a:schemeClr val="tx1"/>
                </a:solidFill>
                <a:latin typeface="+mj-lt"/>
                <a:ea typeface="+mj-ea"/>
                <a:cs typeface="+mj-cs"/>
                <a:sym typeface="Times New Roman"/>
              </a:rPr>
              <a:t>Details </a:t>
            </a:r>
            <a:r>
              <a:rPr lang="en-US" sz="2800" b="1" kern="1200" dirty="0">
                <a:solidFill>
                  <a:schemeClr val="tx1"/>
                </a:solidFill>
                <a:latin typeface="+mj-lt"/>
                <a:ea typeface="+mj-ea"/>
                <a:cs typeface="+mj-cs"/>
                <a:sym typeface="Times New Roman"/>
              </a:rPr>
              <a:t>of every dataset </a:t>
            </a:r>
          </a:p>
        </p:txBody>
      </p:sp>
      <p:sp>
        <p:nvSpPr>
          <p:cNvPr id="201" name="Rectangle 200">
            <a:extLst>
              <a:ext uri="{FF2B5EF4-FFF2-40B4-BE49-F238E27FC236}">
                <a16:creationId xmlns:a16="http://schemas.microsoft.com/office/drawing/2014/main" id="{98E79BE4-34FE-485A-98A5-92CE8F7C47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3" name="Rectangle 202">
            <a:extLst>
              <a:ext uri="{FF2B5EF4-FFF2-40B4-BE49-F238E27FC236}">
                <a16:creationId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Google Shape;188;p7"/>
          <p:cNvSpPr txBox="1">
            <a:spLocks/>
          </p:cNvSpPr>
          <p:nvPr/>
        </p:nvSpPr>
        <p:spPr>
          <a:xfrm>
            <a:off x="11601295" y="4806982"/>
            <a:ext cx="221897" cy="218634"/>
          </a:xfrm>
          <a:prstGeom prst="rect">
            <a:avLst/>
          </a:prstGeom>
          <a:solidFill>
            <a:srgbClr val="F2F2F2">
              <a:alpha val="49803"/>
            </a:srgbClr>
          </a:solidFill>
          <a:ln>
            <a:noFill/>
          </a:ln>
        </p:spPr>
        <p:txBody>
          <a:bodyPr spcFirstLastPara="1" wrap="square" lIns="0" tIns="0" rIns="0" bIns="0" anchor="ctr" anchorCtr="0">
            <a:noAutofit/>
          </a:bodyPr>
          <a:lstStyle/>
          <a:p>
            <a:pPr algn="ctr" defTabSz="539496">
              <a:spcAft>
                <a:spcPts val="600"/>
              </a:spcAft>
            </a:pPr>
            <a:fld id="{00000000-1234-1234-1234-123412341234}" type="slidenum">
              <a:rPr lang="en-US" sz="1062" kern="1200">
                <a:solidFill>
                  <a:schemeClr val="tx1"/>
                </a:solidFill>
                <a:latin typeface="+mn-lt"/>
                <a:ea typeface="+mn-ea"/>
                <a:cs typeface="+mn-cs"/>
              </a:rPr>
              <a:pPr algn="ctr" defTabSz="539496">
                <a:spcAft>
                  <a:spcPts val="600"/>
                </a:spcAft>
              </a:pPr>
              <a:t>11</a:t>
            </a:fld>
            <a:endParaRPr/>
          </a:p>
        </p:txBody>
      </p:sp>
      <p:sp>
        <p:nvSpPr>
          <p:cNvPr id="190" name="Google Shape;190;p7"/>
          <p:cNvSpPr/>
          <p:nvPr/>
        </p:nvSpPr>
        <p:spPr>
          <a:xfrm>
            <a:off x="7772626" y="4806982"/>
            <a:ext cx="938631" cy="218634"/>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9E87A21B-0187-B362-D87B-31BACAB1BE93}"/>
              </a:ext>
            </a:extLst>
          </p:cNvPr>
          <p:cNvSpPr txBox="1"/>
          <p:nvPr/>
        </p:nvSpPr>
        <p:spPr>
          <a:xfrm>
            <a:off x="4901184" y="1932967"/>
            <a:ext cx="6739496" cy="4031873"/>
          </a:xfrm>
          <a:prstGeom prst="rect">
            <a:avLst/>
          </a:prstGeom>
          <a:noFill/>
        </p:spPr>
        <p:txBody>
          <a:bodyPr wrap="square" rtlCol="0">
            <a:spAutoFit/>
          </a:bodyPr>
          <a:lstStyle/>
          <a:p>
            <a:pPr defTabSz="539496">
              <a:spcAft>
                <a:spcPts val="600"/>
              </a:spcAft>
            </a:pPr>
            <a:r>
              <a:rPr lang="en-US" sz="2400" b="1" kern="1200" dirty="0">
                <a:solidFill>
                  <a:schemeClr val="tx1"/>
                </a:solidFill>
                <a:latin typeface="+mn-lt"/>
                <a:ea typeface="+mn-ea"/>
                <a:cs typeface="+mn-cs"/>
              </a:rPr>
              <a:t>We used Dataset from a total of 6 sources:</a:t>
            </a:r>
          </a:p>
          <a:p>
            <a:pPr marL="472059" lvl="1" indent="-202311" defTabSz="539496">
              <a:spcAft>
                <a:spcPts val="600"/>
              </a:spcAft>
              <a:buFont typeface="+mj-lt"/>
              <a:buAutoNum type="arabicPeriod"/>
            </a:pPr>
            <a:r>
              <a:rPr lang="en-US" sz="2400" kern="1200" dirty="0" err="1">
                <a:solidFill>
                  <a:schemeClr val="tx1"/>
                </a:solidFill>
                <a:latin typeface="+mn-lt"/>
                <a:ea typeface="+mn-ea"/>
                <a:cs typeface="+mn-cs"/>
              </a:rPr>
              <a:t>IEEE_DataPort</a:t>
            </a:r>
            <a:r>
              <a:rPr lang="en-US" sz="2400" kern="1200" dirty="0">
                <a:solidFill>
                  <a:schemeClr val="tx1"/>
                </a:solidFill>
                <a:latin typeface="+mn-lt"/>
                <a:ea typeface="+mn-ea"/>
                <a:cs typeface="+mn-cs"/>
              </a:rPr>
              <a:t> – </a:t>
            </a:r>
            <a:r>
              <a:rPr lang="en-US" sz="2400" kern="1200" dirty="0" err="1">
                <a:solidFill>
                  <a:schemeClr val="tx1"/>
                </a:solidFill>
                <a:latin typeface="+mn-lt"/>
                <a:ea typeface="+mn-ea"/>
                <a:cs typeface="+mn-cs"/>
              </a:rPr>
              <a:t>FruitGB</a:t>
            </a:r>
            <a:r>
              <a:rPr lang="en-US" sz="2400" kern="1200" dirty="0">
                <a:solidFill>
                  <a:schemeClr val="tx1"/>
                </a:solidFill>
                <a:latin typeface="+mn-lt"/>
                <a:ea typeface="+mn-ea"/>
                <a:cs typeface="+mn-cs"/>
              </a:rPr>
              <a:t>.</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Kaggle – Fruits and Vegetables.</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Mendeley – FruitNet.</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Mendeley- VegNet.</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Dataset Camera (Our Own Dataset).</a:t>
            </a:r>
          </a:p>
          <a:p>
            <a:pPr marL="472059" lvl="1" indent="-202311" defTabSz="539496">
              <a:spcAft>
                <a:spcPts val="600"/>
              </a:spcAft>
              <a:buFont typeface="+mj-lt"/>
              <a:buAutoNum type="arabicPeriod"/>
            </a:pPr>
            <a:r>
              <a:rPr lang="en-US" sz="2400" kern="1200" dirty="0">
                <a:solidFill>
                  <a:schemeClr val="tx1"/>
                </a:solidFill>
                <a:latin typeface="+mn-lt"/>
                <a:ea typeface="+mn-ea"/>
                <a:cs typeface="+mn-cs"/>
              </a:rPr>
              <a:t>Mendeley – Fresh and Rotten Fruits.</a:t>
            </a:r>
          </a:p>
          <a:p>
            <a:pPr marL="472059" lvl="1" indent="-202311" defTabSz="539496">
              <a:spcAft>
                <a:spcPts val="600"/>
              </a:spcAft>
              <a:buFont typeface="+mj-lt"/>
              <a:buAutoNum type="arabicPeriod"/>
            </a:pPr>
            <a:endParaRPr lang="en-US" sz="2400" kern="1200" dirty="0">
              <a:solidFill>
                <a:schemeClr val="tx1"/>
              </a:solidFill>
              <a:latin typeface="+mn-lt"/>
              <a:ea typeface="+mn-ea"/>
              <a:cs typeface="+mn-cs"/>
            </a:endParaRPr>
          </a:p>
          <a:p>
            <a:pPr marL="269748" lvl="1" defTabSz="539496">
              <a:spcAft>
                <a:spcPts val="600"/>
              </a:spcAft>
            </a:pPr>
            <a:r>
              <a:rPr lang="en-US" sz="2400" kern="1200" dirty="0">
                <a:solidFill>
                  <a:schemeClr val="tx1"/>
                </a:solidFill>
                <a:latin typeface="+mn-lt"/>
                <a:ea typeface="+mn-ea"/>
                <a:cs typeface="+mn-cs"/>
              </a:rPr>
              <a:t>(Links are provided towards the end of slides)</a:t>
            </a:r>
            <a:endParaRPr lang="en-PK" sz="2400" dirty="0"/>
          </a:p>
        </p:txBody>
      </p:sp>
    </p:spTree>
    <p:extLst>
      <p:ext uri="{BB962C8B-B14F-4D97-AF65-F5344CB8AC3E}">
        <p14:creationId xmlns:p14="http://schemas.microsoft.com/office/powerpoint/2010/main" val="33601104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a:latin typeface="Times New Roman"/>
                <a:ea typeface="Times New Roman"/>
                <a:cs typeface="Times New Roman"/>
                <a:sym typeface="Times New Roman"/>
              </a:rPr>
              <a:t>IEEE_DataPort - FruitGB</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12</a:t>
            </a:fld>
            <a:endParaRPr lang="en-US"/>
          </a:p>
        </p:txBody>
      </p:sp>
      <p:sp>
        <p:nvSpPr>
          <p:cNvPr id="190" name="Google Shape;190;p7">
            <a:extLst>
              <a:ext uri="{FF2B5EF4-FFF2-40B4-BE49-F238E27FC236}">
                <a16:creationId xmlns:a16="http://schemas.microsoft.com/office/drawing/2014/main" id="{415C64DF-F468-3EBB-8C47-470AC39D5FD6}"/>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1BAD3298-AEB0-0C81-E4C2-75B0F8671B75}"/>
              </a:ext>
            </a:extLst>
          </p:cNvPr>
          <p:cNvSpPr txBox="1"/>
          <p:nvPr/>
        </p:nvSpPr>
        <p:spPr>
          <a:xfrm>
            <a:off x="516833" y="1556656"/>
            <a:ext cx="11255165" cy="2862322"/>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Healthy Apples</a:t>
            </a:r>
          </a:p>
          <a:p>
            <a:pPr marL="914400" lvl="1" indent="-457200">
              <a:buFont typeface="+mj-lt"/>
              <a:buAutoNum type="arabicPeriod"/>
            </a:pPr>
            <a:r>
              <a:rPr lang="en-US" sz="2000" dirty="0"/>
              <a:t>Rotten Apples</a:t>
            </a:r>
          </a:p>
          <a:p>
            <a:pPr marL="914400" lvl="1" indent="-457200">
              <a:buFont typeface="+mj-lt"/>
              <a:buAutoNum type="arabicPeriod"/>
            </a:pPr>
            <a:r>
              <a:rPr lang="en-US" sz="2000" dirty="0"/>
              <a:t>Healthy Bananas</a:t>
            </a:r>
          </a:p>
          <a:p>
            <a:pPr marL="914400" lvl="1" indent="-457200">
              <a:buFont typeface="+mj-lt"/>
              <a:buAutoNum type="arabicPeriod"/>
            </a:pPr>
            <a:r>
              <a:rPr lang="en-US" sz="2000" dirty="0"/>
              <a:t>Rotten Bananas</a:t>
            </a:r>
          </a:p>
          <a:p>
            <a:pPr marL="914400" lvl="1" indent="-457200">
              <a:buFont typeface="+mj-lt"/>
              <a:buAutoNum type="arabicPeriod"/>
            </a:pPr>
            <a:r>
              <a:rPr lang="en-US" sz="2000" dirty="0"/>
              <a:t>Healthy Oranges</a:t>
            </a:r>
          </a:p>
          <a:p>
            <a:pPr marL="914400" lvl="1" indent="-457200">
              <a:buFont typeface="+mj-lt"/>
              <a:buAutoNum type="arabicPeriod"/>
            </a:pPr>
            <a:r>
              <a:rPr lang="en-US" sz="2000" dirty="0"/>
              <a:t>Rotten Oranges</a:t>
            </a:r>
          </a:p>
          <a:p>
            <a:pPr marL="914400" lvl="1" indent="-457200">
              <a:buFont typeface="+mj-lt"/>
              <a:buAutoNum type="arabicPeriod"/>
            </a:pPr>
            <a:endParaRPr lang="en-US" sz="2000" dirty="0"/>
          </a:p>
          <a:p>
            <a:pPr marL="914400" lvl="1" indent="-457200">
              <a:buFont typeface="+mj-lt"/>
              <a:buAutoNum type="arabicPeriod"/>
            </a:pPr>
            <a:endParaRPr lang="en-PK" sz="2000" dirty="0"/>
          </a:p>
        </p:txBody>
      </p:sp>
      <p:pic>
        <p:nvPicPr>
          <p:cNvPr id="2" name="Picture 1">
            <a:extLst>
              <a:ext uri="{FF2B5EF4-FFF2-40B4-BE49-F238E27FC236}">
                <a16:creationId xmlns:a16="http://schemas.microsoft.com/office/drawing/2014/main" id="{E4FD0FDF-B3BB-F60F-B777-50E5B91E1FE6}"/>
              </a:ext>
            </a:extLst>
          </p:cNvPr>
          <p:cNvPicPr>
            <a:picLocks noChangeAspect="1"/>
          </p:cNvPicPr>
          <p:nvPr/>
        </p:nvPicPr>
        <p:blipFill>
          <a:blip r:embed="rId3"/>
          <a:srcRect/>
          <a:stretch>
            <a:fillRect/>
          </a:stretch>
        </p:blipFill>
        <p:spPr>
          <a:xfrm>
            <a:off x="4069087" y="1981336"/>
            <a:ext cx="8122913" cy="4876664"/>
          </a:xfrm>
          <a:prstGeom prst="rect">
            <a:avLst/>
          </a:prstGeom>
        </p:spPr>
      </p:pic>
    </p:spTree>
    <p:extLst>
      <p:ext uri="{BB962C8B-B14F-4D97-AF65-F5344CB8AC3E}">
        <p14:creationId xmlns:p14="http://schemas.microsoft.com/office/powerpoint/2010/main" val="2408319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D9C89A45-E11B-747D-D050-82EC4F6CD6EA}"/>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5220B25E-3513-91C7-8235-B911E409630A}"/>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a:latin typeface="Times New Roman"/>
                <a:ea typeface="Times New Roman"/>
                <a:cs typeface="Times New Roman"/>
                <a:sym typeface="Times New Roman"/>
              </a:rPr>
              <a:t>Kaggle – Fruits and Vegetables Dataset</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2FF1BAD-75C1-2D59-44B2-066A58119876}"/>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13</a:t>
            </a:fld>
            <a:endParaRPr lang="en-US"/>
          </a:p>
        </p:txBody>
      </p:sp>
      <p:sp>
        <p:nvSpPr>
          <p:cNvPr id="190" name="Google Shape;190;p7">
            <a:extLst>
              <a:ext uri="{FF2B5EF4-FFF2-40B4-BE49-F238E27FC236}">
                <a16:creationId xmlns:a16="http://schemas.microsoft.com/office/drawing/2014/main" id="{06CDA6E2-77BB-63B0-5124-A66DF7DBFF68}"/>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1221CBA5-82CF-7209-0CD3-FFDB112AF645}"/>
              </a:ext>
            </a:extLst>
          </p:cNvPr>
          <p:cNvSpPr txBox="1"/>
          <p:nvPr/>
        </p:nvSpPr>
        <p:spPr>
          <a:xfrm>
            <a:off x="516833" y="1556656"/>
            <a:ext cx="11255165" cy="4093428"/>
          </a:xfrm>
          <a:prstGeom prst="rect">
            <a:avLst/>
          </a:prstGeom>
          <a:noFill/>
        </p:spPr>
        <p:txBody>
          <a:bodyPr wrap="square" rtlCol="0">
            <a:spAutoFit/>
          </a:bodyPr>
          <a:lstStyle/>
          <a:p>
            <a:r>
              <a:rPr lang="en-US" sz="2000"/>
              <a:t>This Dataset contained the following classes:</a:t>
            </a:r>
          </a:p>
          <a:p>
            <a:pPr marL="914400" lvl="1" indent="-457200">
              <a:buFont typeface="+mj-lt"/>
              <a:buAutoNum type="arabicPeriod"/>
            </a:pPr>
            <a:r>
              <a:rPr lang="en-US" sz="2000"/>
              <a:t>Fresh Apple</a:t>
            </a:r>
          </a:p>
          <a:p>
            <a:pPr marL="914400" lvl="1" indent="-457200">
              <a:buFont typeface="+mj-lt"/>
              <a:buAutoNum type="arabicPeriod"/>
            </a:pPr>
            <a:r>
              <a:rPr lang="en-US" sz="2000"/>
              <a:t>Rotten Apple</a:t>
            </a:r>
          </a:p>
          <a:p>
            <a:pPr marL="914400" lvl="1" indent="-457200">
              <a:buFont typeface="+mj-lt"/>
              <a:buAutoNum type="arabicPeriod"/>
            </a:pPr>
            <a:r>
              <a:rPr lang="en-US" sz="2000"/>
              <a:t>Fresh Bananas</a:t>
            </a:r>
          </a:p>
          <a:p>
            <a:pPr marL="914400" lvl="1" indent="-457200">
              <a:buFont typeface="+mj-lt"/>
              <a:buAutoNum type="arabicPeriod"/>
            </a:pPr>
            <a:r>
              <a:rPr lang="en-US" sz="2000"/>
              <a:t>Rotten Bananas</a:t>
            </a:r>
          </a:p>
          <a:p>
            <a:pPr marL="914400" lvl="1" indent="-457200">
              <a:buFont typeface="+mj-lt"/>
              <a:buAutoNum type="arabicPeriod"/>
            </a:pPr>
            <a:r>
              <a:rPr lang="en-US" sz="2000"/>
              <a:t>Fresh Oranges</a:t>
            </a:r>
          </a:p>
          <a:p>
            <a:pPr marL="914400" lvl="1" indent="-457200">
              <a:buFont typeface="+mj-lt"/>
              <a:buAutoNum type="arabicPeriod"/>
            </a:pPr>
            <a:r>
              <a:rPr lang="en-US" sz="2000"/>
              <a:t>Rotten Oranges</a:t>
            </a:r>
          </a:p>
          <a:p>
            <a:pPr marL="914400" lvl="1" indent="-457200">
              <a:buFont typeface="+mj-lt"/>
              <a:buAutoNum type="arabicPeriod"/>
            </a:pPr>
            <a:r>
              <a:rPr lang="en-US" sz="2000"/>
              <a:t>Fresh Potatoes</a:t>
            </a:r>
          </a:p>
          <a:p>
            <a:pPr marL="914400" lvl="1" indent="-457200">
              <a:buFont typeface="+mj-lt"/>
              <a:buAutoNum type="arabicPeriod"/>
            </a:pPr>
            <a:r>
              <a:rPr lang="en-US" sz="2000"/>
              <a:t>Rotten Potatoes</a:t>
            </a:r>
          </a:p>
          <a:p>
            <a:pPr marL="914400" lvl="1" indent="-457200">
              <a:buFont typeface="+mj-lt"/>
              <a:buAutoNum type="arabicPeriod"/>
            </a:pPr>
            <a:r>
              <a:rPr lang="en-US" sz="2000"/>
              <a:t>Fresh Tomatoes</a:t>
            </a:r>
          </a:p>
          <a:p>
            <a:pPr marL="914400" lvl="1" indent="-457200">
              <a:buFont typeface="+mj-lt"/>
              <a:buAutoNum type="arabicPeriod"/>
            </a:pPr>
            <a:r>
              <a:rPr lang="en-US" sz="2000"/>
              <a:t>Rotten Tomatoes</a:t>
            </a:r>
          </a:p>
          <a:p>
            <a:pPr marL="914400" lvl="1" indent="-457200">
              <a:buFont typeface="+mj-lt"/>
              <a:buAutoNum type="arabicPeriod"/>
            </a:pPr>
            <a:endParaRPr lang="en-US" sz="2000"/>
          </a:p>
          <a:p>
            <a:pPr marL="914400" lvl="1" indent="-457200">
              <a:buFont typeface="+mj-lt"/>
              <a:buAutoNum type="arabicPeriod"/>
            </a:pPr>
            <a:endParaRPr lang="en-PK" sz="2000" dirty="0"/>
          </a:p>
        </p:txBody>
      </p:sp>
      <p:pic>
        <p:nvPicPr>
          <p:cNvPr id="2" name="Picture 1">
            <a:extLst>
              <a:ext uri="{FF2B5EF4-FFF2-40B4-BE49-F238E27FC236}">
                <a16:creationId xmlns:a16="http://schemas.microsoft.com/office/drawing/2014/main" id="{EE8D76B5-0F30-B51C-A9E2-935F325F10D7}"/>
              </a:ext>
            </a:extLst>
          </p:cNvPr>
          <p:cNvPicPr>
            <a:picLocks noChangeAspect="1"/>
          </p:cNvPicPr>
          <p:nvPr/>
        </p:nvPicPr>
        <p:blipFill>
          <a:blip r:embed="rId3"/>
          <a:srcRect/>
          <a:stretch>
            <a:fillRect/>
          </a:stretch>
        </p:blipFill>
        <p:spPr>
          <a:xfrm>
            <a:off x="4710702" y="1864360"/>
            <a:ext cx="7481298" cy="4993640"/>
          </a:xfrm>
          <a:prstGeom prst="rect">
            <a:avLst/>
          </a:prstGeom>
        </p:spPr>
      </p:pic>
    </p:spTree>
    <p:extLst>
      <p:ext uri="{BB962C8B-B14F-4D97-AF65-F5344CB8AC3E}">
        <p14:creationId xmlns:p14="http://schemas.microsoft.com/office/powerpoint/2010/main" val="3632401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6058E27F-D5B7-CBF0-45F1-A116258A8980}"/>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BCEA4FB5-DAE8-E184-9205-4E4D13955BFE}"/>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Mendeley- FruitNet</a:t>
            </a:r>
          </a:p>
        </p:txBody>
      </p:sp>
      <p:sp>
        <p:nvSpPr>
          <p:cNvPr id="188" name="Google Shape;188;p7">
            <a:extLst>
              <a:ext uri="{FF2B5EF4-FFF2-40B4-BE49-F238E27FC236}">
                <a16:creationId xmlns:a16="http://schemas.microsoft.com/office/drawing/2014/main" id="{F4F06666-7EAE-2E5F-AEE3-A310D930E393}"/>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14</a:t>
            </a:fld>
            <a:endParaRPr/>
          </a:p>
        </p:txBody>
      </p:sp>
      <p:sp>
        <p:nvSpPr>
          <p:cNvPr id="190" name="Google Shape;190;p7">
            <a:extLst>
              <a:ext uri="{FF2B5EF4-FFF2-40B4-BE49-F238E27FC236}">
                <a16:creationId xmlns:a16="http://schemas.microsoft.com/office/drawing/2014/main" id="{7E3BF28A-AED3-9E1A-3644-21E99EE35F53}"/>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F35F781A-1672-92A9-B1BF-0C2AB32598D9}"/>
              </a:ext>
            </a:extLst>
          </p:cNvPr>
          <p:cNvSpPr txBox="1"/>
          <p:nvPr/>
        </p:nvSpPr>
        <p:spPr>
          <a:xfrm>
            <a:off x="516833" y="1556656"/>
            <a:ext cx="11255165" cy="3477875"/>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Healthy Apple</a:t>
            </a:r>
          </a:p>
          <a:p>
            <a:pPr marL="914400" lvl="1" indent="-457200">
              <a:buFont typeface="+mj-lt"/>
              <a:buAutoNum type="arabicPeriod"/>
            </a:pPr>
            <a:r>
              <a:rPr lang="en-US" sz="2000" dirty="0"/>
              <a:t>Apple Mixed</a:t>
            </a:r>
          </a:p>
          <a:p>
            <a:pPr marL="914400" lvl="1" indent="-457200">
              <a:buFont typeface="+mj-lt"/>
              <a:buAutoNum type="arabicPeriod"/>
            </a:pPr>
            <a:r>
              <a:rPr lang="en-US" sz="2000" dirty="0"/>
              <a:t>Rotten Apple</a:t>
            </a:r>
          </a:p>
          <a:p>
            <a:pPr marL="914400" lvl="1" indent="-457200">
              <a:buFont typeface="+mj-lt"/>
              <a:buAutoNum type="arabicPeriod"/>
            </a:pPr>
            <a:r>
              <a:rPr lang="en-US" sz="2000" dirty="0"/>
              <a:t>Healthy Bananas</a:t>
            </a:r>
          </a:p>
          <a:p>
            <a:pPr marL="914400" lvl="1" indent="-457200">
              <a:buFont typeface="+mj-lt"/>
              <a:buAutoNum type="arabicPeriod"/>
            </a:pPr>
            <a:r>
              <a:rPr lang="en-US" sz="2000" dirty="0"/>
              <a:t>Banana Mixed</a:t>
            </a:r>
          </a:p>
          <a:p>
            <a:pPr marL="914400" lvl="1" indent="-457200">
              <a:buFont typeface="+mj-lt"/>
              <a:buAutoNum type="arabicPeriod"/>
            </a:pPr>
            <a:r>
              <a:rPr lang="en-US" sz="2000" dirty="0"/>
              <a:t>Rotten Bananas</a:t>
            </a:r>
          </a:p>
          <a:p>
            <a:pPr marL="914400" lvl="1" indent="-457200">
              <a:buFont typeface="+mj-lt"/>
              <a:buAutoNum type="arabicPeriod"/>
            </a:pPr>
            <a:r>
              <a:rPr lang="en-US" sz="2000" dirty="0"/>
              <a:t>Healthy Oranges</a:t>
            </a:r>
          </a:p>
          <a:p>
            <a:pPr marL="914400" lvl="1" indent="-457200">
              <a:buFont typeface="+mj-lt"/>
              <a:buAutoNum type="arabicPeriod"/>
            </a:pPr>
            <a:r>
              <a:rPr lang="en-US" sz="2000" dirty="0"/>
              <a:t>Oranges Mixed</a:t>
            </a:r>
          </a:p>
          <a:p>
            <a:pPr marL="914400" lvl="1" indent="-457200">
              <a:buFont typeface="+mj-lt"/>
              <a:buAutoNum type="arabicPeriod"/>
            </a:pPr>
            <a:r>
              <a:rPr lang="en-US" sz="2000" dirty="0"/>
              <a:t>Rotten Oranges</a:t>
            </a:r>
          </a:p>
          <a:p>
            <a:pPr marL="914400" lvl="1" indent="-457200">
              <a:buFont typeface="+mj-lt"/>
              <a:buAutoNum type="arabicPeriod"/>
            </a:pPr>
            <a:endParaRPr lang="en-PK" sz="2000" dirty="0"/>
          </a:p>
        </p:txBody>
      </p:sp>
      <p:pic>
        <p:nvPicPr>
          <p:cNvPr id="2" name="Picture 1">
            <a:extLst>
              <a:ext uri="{FF2B5EF4-FFF2-40B4-BE49-F238E27FC236}">
                <a16:creationId xmlns:a16="http://schemas.microsoft.com/office/drawing/2014/main" id="{00B568B6-55BB-9574-38BD-428D98BB64BB}"/>
              </a:ext>
            </a:extLst>
          </p:cNvPr>
          <p:cNvPicPr>
            <a:picLocks noChangeAspect="1"/>
          </p:cNvPicPr>
          <p:nvPr/>
        </p:nvPicPr>
        <p:blipFill>
          <a:blip r:embed="rId3"/>
          <a:srcRect/>
          <a:stretch>
            <a:fillRect/>
          </a:stretch>
        </p:blipFill>
        <p:spPr>
          <a:xfrm>
            <a:off x="4956355" y="2178050"/>
            <a:ext cx="7120443" cy="4543425"/>
          </a:xfrm>
          <a:prstGeom prst="rect">
            <a:avLst/>
          </a:prstGeom>
        </p:spPr>
      </p:pic>
    </p:spTree>
    <p:extLst>
      <p:ext uri="{BB962C8B-B14F-4D97-AF65-F5344CB8AC3E}">
        <p14:creationId xmlns:p14="http://schemas.microsoft.com/office/powerpoint/2010/main" val="2047356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4475B1C5-BC87-8931-CDFD-B0535026BBCB}"/>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6CB10727-49EE-1EEB-BD1F-B8F23B4194FB}"/>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Mendeley- VegNet</a:t>
            </a:r>
          </a:p>
        </p:txBody>
      </p:sp>
      <p:sp>
        <p:nvSpPr>
          <p:cNvPr id="188" name="Google Shape;188;p7">
            <a:extLst>
              <a:ext uri="{FF2B5EF4-FFF2-40B4-BE49-F238E27FC236}">
                <a16:creationId xmlns:a16="http://schemas.microsoft.com/office/drawing/2014/main" id="{8CEAAA90-24B7-2B45-CF9B-FD5013627652}"/>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15</a:t>
            </a:fld>
            <a:endParaRPr/>
          </a:p>
        </p:txBody>
      </p:sp>
      <p:sp>
        <p:nvSpPr>
          <p:cNvPr id="190" name="Google Shape;190;p7">
            <a:extLst>
              <a:ext uri="{FF2B5EF4-FFF2-40B4-BE49-F238E27FC236}">
                <a16:creationId xmlns:a16="http://schemas.microsoft.com/office/drawing/2014/main" id="{B622A9FD-FCD8-427C-156A-8369E4979A1B}"/>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C7C5E004-9718-6EB7-6EC4-EC15DE6CA9F4}"/>
              </a:ext>
            </a:extLst>
          </p:cNvPr>
          <p:cNvSpPr txBox="1"/>
          <p:nvPr/>
        </p:nvSpPr>
        <p:spPr>
          <a:xfrm>
            <a:off x="516833" y="1556656"/>
            <a:ext cx="11255165" cy="2862322"/>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Damaged </a:t>
            </a:r>
            <a:r>
              <a:rPr lang="en-US" sz="2000" dirty="0" err="1"/>
              <a:t>GreenChilli</a:t>
            </a:r>
            <a:endParaRPr lang="en-US" sz="2000" dirty="0"/>
          </a:p>
          <a:p>
            <a:pPr marL="914400" lvl="1" indent="-457200">
              <a:buFont typeface="+mj-lt"/>
              <a:buAutoNum type="arabicPeriod"/>
            </a:pPr>
            <a:r>
              <a:rPr lang="en-US" sz="2000" dirty="0"/>
              <a:t>Dried </a:t>
            </a:r>
            <a:r>
              <a:rPr lang="en-US" sz="2000" dirty="0" err="1"/>
              <a:t>GreenChilli</a:t>
            </a:r>
            <a:endParaRPr lang="en-US" sz="2000" dirty="0"/>
          </a:p>
          <a:p>
            <a:pPr marL="914400" lvl="1" indent="-457200">
              <a:buFont typeface="+mj-lt"/>
              <a:buAutoNum type="arabicPeriod"/>
            </a:pPr>
            <a:r>
              <a:rPr lang="en-US" sz="2000" dirty="0"/>
              <a:t>Old </a:t>
            </a:r>
            <a:r>
              <a:rPr lang="en-US" sz="2000" dirty="0" err="1"/>
              <a:t>Greenchilli</a:t>
            </a:r>
            <a:endParaRPr lang="en-US" sz="2000" dirty="0"/>
          </a:p>
          <a:p>
            <a:pPr marL="914400" lvl="1" indent="-457200">
              <a:buFont typeface="+mj-lt"/>
              <a:buAutoNum type="arabicPeriod"/>
            </a:pPr>
            <a:r>
              <a:rPr lang="en-US" sz="2000" dirty="0"/>
              <a:t>Ripe </a:t>
            </a:r>
            <a:r>
              <a:rPr lang="en-US" sz="2000" dirty="0" err="1"/>
              <a:t>GreenChilli</a:t>
            </a:r>
            <a:endParaRPr lang="en-US" sz="2000" dirty="0"/>
          </a:p>
          <a:p>
            <a:pPr marL="914400" lvl="1" indent="-457200">
              <a:buFont typeface="+mj-lt"/>
              <a:buAutoNum type="arabicPeriod"/>
            </a:pPr>
            <a:r>
              <a:rPr lang="en-US" sz="2000" dirty="0"/>
              <a:t>Damaged Tomatoes</a:t>
            </a:r>
          </a:p>
          <a:p>
            <a:pPr marL="914400" lvl="1" indent="-457200">
              <a:buFont typeface="+mj-lt"/>
              <a:buAutoNum type="arabicPeriod"/>
            </a:pPr>
            <a:r>
              <a:rPr lang="en-US" sz="2000" dirty="0"/>
              <a:t>Old Tomatoes</a:t>
            </a:r>
          </a:p>
          <a:p>
            <a:pPr marL="914400" lvl="1" indent="-457200">
              <a:buFont typeface="+mj-lt"/>
              <a:buAutoNum type="arabicPeriod"/>
            </a:pPr>
            <a:r>
              <a:rPr lang="en-US" sz="2000" dirty="0"/>
              <a:t>Ripe Tomatoes</a:t>
            </a:r>
          </a:p>
          <a:p>
            <a:pPr marL="914400" lvl="1" indent="-457200">
              <a:buFont typeface="+mj-lt"/>
              <a:buAutoNum type="arabicPeriod"/>
            </a:pPr>
            <a:r>
              <a:rPr lang="en-US" sz="2000" dirty="0"/>
              <a:t>Unripe Tomatoes</a:t>
            </a:r>
          </a:p>
        </p:txBody>
      </p:sp>
      <p:pic>
        <p:nvPicPr>
          <p:cNvPr id="2" name="Picture 1">
            <a:extLst>
              <a:ext uri="{FF2B5EF4-FFF2-40B4-BE49-F238E27FC236}">
                <a16:creationId xmlns:a16="http://schemas.microsoft.com/office/drawing/2014/main" id="{28621B08-4025-725F-8976-649D84FA38DB}"/>
              </a:ext>
            </a:extLst>
          </p:cNvPr>
          <p:cNvPicPr>
            <a:picLocks noChangeAspect="1"/>
          </p:cNvPicPr>
          <p:nvPr/>
        </p:nvPicPr>
        <p:blipFill>
          <a:blip r:embed="rId3"/>
          <a:srcRect/>
          <a:stretch>
            <a:fillRect/>
          </a:stretch>
        </p:blipFill>
        <p:spPr>
          <a:xfrm>
            <a:off x="4425177" y="2084342"/>
            <a:ext cx="7651621" cy="4605355"/>
          </a:xfrm>
          <a:prstGeom prst="rect">
            <a:avLst/>
          </a:prstGeom>
        </p:spPr>
      </p:pic>
    </p:spTree>
    <p:extLst>
      <p:ext uri="{BB962C8B-B14F-4D97-AF65-F5344CB8AC3E}">
        <p14:creationId xmlns:p14="http://schemas.microsoft.com/office/powerpoint/2010/main" val="324213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9890E3D0-18E4-EE12-0DC1-4763F45F0F80}"/>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1BB5FEA8-A591-EF3C-F1EE-337C7B2A351F}"/>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Dataset Camera (Our Own Dataset)</a:t>
            </a:r>
          </a:p>
        </p:txBody>
      </p:sp>
      <p:sp>
        <p:nvSpPr>
          <p:cNvPr id="188" name="Google Shape;188;p7">
            <a:extLst>
              <a:ext uri="{FF2B5EF4-FFF2-40B4-BE49-F238E27FC236}">
                <a16:creationId xmlns:a16="http://schemas.microsoft.com/office/drawing/2014/main" id="{054B4DCD-15CA-F8FD-B176-BA5B0678D6AF}"/>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16</a:t>
            </a:fld>
            <a:endParaRPr/>
          </a:p>
        </p:txBody>
      </p:sp>
      <p:sp>
        <p:nvSpPr>
          <p:cNvPr id="190" name="Google Shape;190;p7">
            <a:extLst>
              <a:ext uri="{FF2B5EF4-FFF2-40B4-BE49-F238E27FC236}">
                <a16:creationId xmlns:a16="http://schemas.microsoft.com/office/drawing/2014/main" id="{1E7D59D7-DEF5-0ECA-656C-8156501D6510}"/>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9C3BB838-130E-C9DD-BC6B-3CCC64EBAE2E}"/>
              </a:ext>
            </a:extLst>
          </p:cNvPr>
          <p:cNvSpPr txBox="1"/>
          <p:nvPr/>
        </p:nvSpPr>
        <p:spPr>
          <a:xfrm>
            <a:off x="516833" y="1556656"/>
            <a:ext cx="11255165" cy="2246769"/>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Healthy Apple</a:t>
            </a:r>
          </a:p>
          <a:p>
            <a:pPr marL="914400" lvl="1" indent="-457200">
              <a:buFont typeface="+mj-lt"/>
              <a:buAutoNum type="arabicPeriod"/>
            </a:pPr>
            <a:r>
              <a:rPr lang="en-US" sz="2000" dirty="0"/>
              <a:t>Slightly Bruised Bananas</a:t>
            </a:r>
          </a:p>
          <a:p>
            <a:pPr marL="914400" lvl="1" indent="-457200">
              <a:buFont typeface="+mj-lt"/>
              <a:buAutoNum type="arabicPeriod"/>
            </a:pPr>
            <a:r>
              <a:rPr lang="en-US" sz="2000" dirty="0"/>
              <a:t>Green Oranges</a:t>
            </a:r>
          </a:p>
          <a:p>
            <a:pPr marL="914400" lvl="1" indent="-457200">
              <a:buFont typeface="+mj-lt"/>
              <a:buAutoNum type="arabicPeriod"/>
            </a:pPr>
            <a:r>
              <a:rPr lang="en-US" sz="2000" dirty="0"/>
              <a:t>Healthy Oranges</a:t>
            </a:r>
          </a:p>
          <a:p>
            <a:pPr marL="914400" lvl="1" indent="-457200">
              <a:buFont typeface="+mj-lt"/>
              <a:buAutoNum type="arabicPeriod"/>
            </a:pPr>
            <a:r>
              <a:rPr lang="en-US" sz="2000" dirty="0"/>
              <a:t>Rotten Oranges</a:t>
            </a:r>
          </a:p>
          <a:p>
            <a:pPr marL="914400" lvl="1" indent="-457200">
              <a:buFont typeface="+mj-lt"/>
              <a:buAutoNum type="arabicPeriod"/>
            </a:pPr>
            <a:r>
              <a:rPr lang="en-US" sz="2000" dirty="0"/>
              <a:t>Healthy Tomatoes</a:t>
            </a:r>
          </a:p>
        </p:txBody>
      </p:sp>
      <p:pic>
        <p:nvPicPr>
          <p:cNvPr id="2" name="Picture 1">
            <a:extLst>
              <a:ext uri="{FF2B5EF4-FFF2-40B4-BE49-F238E27FC236}">
                <a16:creationId xmlns:a16="http://schemas.microsoft.com/office/drawing/2014/main" id="{D777F613-FDCE-90BA-DDA4-FCFD25E8841B}"/>
              </a:ext>
            </a:extLst>
          </p:cNvPr>
          <p:cNvPicPr>
            <a:picLocks noChangeAspect="1"/>
          </p:cNvPicPr>
          <p:nvPr/>
        </p:nvPicPr>
        <p:blipFill>
          <a:blip r:embed="rId3"/>
          <a:srcRect/>
          <a:stretch>
            <a:fillRect/>
          </a:stretch>
        </p:blipFill>
        <p:spPr>
          <a:xfrm>
            <a:off x="4372701" y="1961197"/>
            <a:ext cx="7704098" cy="4824715"/>
          </a:xfrm>
          <a:prstGeom prst="rect">
            <a:avLst/>
          </a:prstGeom>
        </p:spPr>
      </p:pic>
    </p:spTree>
    <p:extLst>
      <p:ext uri="{BB962C8B-B14F-4D97-AF65-F5344CB8AC3E}">
        <p14:creationId xmlns:p14="http://schemas.microsoft.com/office/powerpoint/2010/main" val="533518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4475B1C5-BC87-8931-CDFD-B0535026BBCB}"/>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6CB10727-49EE-1EEB-BD1F-B8F23B4194FB}"/>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r>
              <a:rPr lang="en-US" sz="3600" b="1" dirty="0">
                <a:latin typeface="Times New Roman" panose="02020603050405020304" pitchFamily="18" charset="0"/>
                <a:cs typeface="Times New Roman" panose="02020603050405020304" pitchFamily="18" charset="0"/>
              </a:rPr>
              <a:t>Dataset Collection Drive</a:t>
            </a:r>
            <a:endParaRPr lang="en-US" sz="3600" dirty="0"/>
          </a:p>
        </p:txBody>
      </p:sp>
      <p:sp>
        <p:nvSpPr>
          <p:cNvPr id="188" name="Google Shape;188;p7">
            <a:extLst>
              <a:ext uri="{FF2B5EF4-FFF2-40B4-BE49-F238E27FC236}">
                <a16:creationId xmlns:a16="http://schemas.microsoft.com/office/drawing/2014/main" id="{8CEAAA90-24B7-2B45-CF9B-FD5013627652}"/>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190" name="Google Shape;190;p7">
            <a:extLst>
              <a:ext uri="{FF2B5EF4-FFF2-40B4-BE49-F238E27FC236}">
                <a16:creationId xmlns:a16="http://schemas.microsoft.com/office/drawing/2014/main" id="{B622A9FD-FCD8-427C-156A-8369E4979A1B}"/>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7" name="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86363" y="1290059"/>
            <a:ext cx="4766085" cy="260343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834" y="2342706"/>
            <a:ext cx="2680607" cy="3574143"/>
          </a:xfrm>
          <a:prstGeom prst="rect">
            <a:avLst/>
          </a:prstGeom>
        </p:spPr>
      </p:pic>
      <p:pic>
        <p:nvPicPr>
          <p:cNvPr id="9" name="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573300" y="4129778"/>
            <a:ext cx="4779148" cy="2582216"/>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2191" y="2025406"/>
            <a:ext cx="3359320" cy="1868090"/>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2191" y="4287156"/>
            <a:ext cx="3359320" cy="1900508"/>
          </a:xfrm>
          <a:prstGeom prst="rect">
            <a:avLst/>
          </a:prstGeom>
        </p:spPr>
      </p:pic>
    </p:spTree>
    <p:extLst>
      <p:ext uri="{BB962C8B-B14F-4D97-AF65-F5344CB8AC3E}">
        <p14:creationId xmlns:p14="http://schemas.microsoft.com/office/powerpoint/2010/main" val="3721127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7"/>
                </p:tgtEl>
              </p:cMediaNode>
            </p:video>
            <p:video>
              <p:cMediaNode vol="80000">
                <p:cTn id="13"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C87DEBD-C128-C397-85B6-17F0BD79FBA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075DC991-DBA9-97EB-C9EF-C221139093E4}"/>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Mendeley – Fresh and Rotten Fruits</a:t>
            </a:r>
          </a:p>
        </p:txBody>
      </p:sp>
      <p:sp>
        <p:nvSpPr>
          <p:cNvPr id="188" name="Google Shape;188;p7">
            <a:extLst>
              <a:ext uri="{FF2B5EF4-FFF2-40B4-BE49-F238E27FC236}">
                <a16:creationId xmlns:a16="http://schemas.microsoft.com/office/drawing/2014/main" id="{2275161E-89A8-7AB7-B573-4E6701BFB3CE}"/>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190" name="Google Shape;190;p7">
            <a:extLst>
              <a:ext uri="{FF2B5EF4-FFF2-40B4-BE49-F238E27FC236}">
                <a16:creationId xmlns:a16="http://schemas.microsoft.com/office/drawing/2014/main" id="{4D1DCAA2-E318-9739-ABEB-E525EC153A4A}"/>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 name="TextBox 2">
            <a:extLst>
              <a:ext uri="{FF2B5EF4-FFF2-40B4-BE49-F238E27FC236}">
                <a16:creationId xmlns:a16="http://schemas.microsoft.com/office/drawing/2014/main" id="{69BC4A15-000A-FDDE-CF46-E2C2B5E64640}"/>
              </a:ext>
            </a:extLst>
          </p:cNvPr>
          <p:cNvSpPr txBox="1"/>
          <p:nvPr/>
        </p:nvSpPr>
        <p:spPr>
          <a:xfrm>
            <a:off x="516833" y="1556656"/>
            <a:ext cx="11255165" cy="2246769"/>
          </a:xfrm>
          <a:prstGeom prst="rect">
            <a:avLst/>
          </a:prstGeom>
          <a:noFill/>
        </p:spPr>
        <p:txBody>
          <a:bodyPr wrap="square" rtlCol="0">
            <a:spAutoFit/>
          </a:bodyPr>
          <a:lstStyle/>
          <a:p>
            <a:r>
              <a:rPr lang="en-US" sz="2000" dirty="0"/>
              <a:t>This Dataset contained the following classes:</a:t>
            </a:r>
          </a:p>
          <a:p>
            <a:pPr marL="914400" lvl="1" indent="-457200">
              <a:buFont typeface="+mj-lt"/>
              <a:buAutoNum type="arabicPeriod"/>
            </a:pPr>
            <a:r>
              <a:rPr lang="en-US" sz="2000" dirty="0"/>
              <a:t>Fresh Apples</a:t>
            </a:r>
          </a:p>
          <a:p>
            <a:pPr marL="914400" lvl="1" indent="-457200">
              <a:buFont typeface="+mj-lt"/>
              <a:buAutoNum type="arabicPeriod"/>
            </a:pPr>
            <a:r>
              <a:rPr lang="en-US" sz="2000" dirty="0"/>
              <a:t>Rotten Apples</a:t>
            </a:r>
          </a:p>
          <a:p>
            <a:pPr marL="914400" lvl="1" indent="-457200">
              <a:buFont typeface="+mj-lt"/>
              <a:buAutoNum type="arabicPeriod"/>
            </a:pPr>
            <a:r>
              <a:rPr lang="en-US" sz="2000" dirty="0"/>
              <a:t>Fresh Bananas</a:t>
            </a:r>
          </a:p>
          <a:p>
            <a:pPr marL="914400" lvl="1" indent="-457200">
              <a:buFont typeface="+mj-lt"/>
              <a:buAutoNum type="arabicPeriod"/>
            </a:pPr>
            <a:r>
              <a:rPr lang="en-US" sz="2000" dirty="0"/>
              <a:t>Rotten Bananas</a:t>
            </a:r>
          </a:p>
          <a:p>
            <a:pPr marL="914400" lvl="1" indent="-457200">
              <a:buFont typeface="+mj-lt"/>
              <a:buAutoNum type="arabicPeriod"/>
            </a:pPr>
            <a:r>
              <a:rPr lang="en-US" sz="2000" dirty="0"/>
              <a:t>Fresh Oranges</a:t>
            </a:r>
          </a:p>
          <a:p>
            <a:pPr marL="914400" lvl="1" indent="-457200">
              <a:buFont typeface="+mj-lt"/>
              <a:buAutoNum type="arabicPeriod"/>
            </a:pPr>
            <a:r>
              <a:rPr lang="en-US" sz="2000" dirty="0"/>
              <a:t>Rotten Oranges</a:t>
            </a:r>
          </a:p>
        </p:txBody>
      </p:sp>
      <p:pic>
        <p:nvPicPr>
          <p:cNvPr id="2" name="Picture 1">
            <a:extLst>
              <a:ext uri="{FF2B5EF4-FFF2-40B4-BE49-F238E27FC236}">
                <a16:creationId xmlns:a16="http://schemas.microsoft.com/office/drawing/2014/main" id="{4E3EB06B-966F-C06B-012B-AA0DA5967905}"/>
              </a:ext>
            </a:extLst>
          </p:cNvPr>
          <p:cNvPicPr>
            <a:picLocks noChangeAspect="1"/>
          </p:cNvPicPr>
          <p:nvPr/>
        </p:nvPicPr>
        <p:blipFill>
          <a:blip r:embed="rId3"/>
          <a:srcRect/>
          <a:stretch>
            <a:fillRect/>
          </a:stretch>
        </p:blipFill>
        <p:spPr>
          <a:xfrm>
            <a:off x="3917197" y="2012157"/>
            <a:ext cx="8274803" cy="4530157"/>
          </a:xfrm>
          <a:prstGeom prst="rect">
            <a:avLst/>
          </a:prstGeom>
        </p:spPr>
      </p:pic>
    </p:spTree>
    <p:extLst>
      <p:ext uri="{BB962C8B-B14F-4D97-AF65-F5344CB8AC3E}">
        <p14:creationId xmlns:p14="http://schemas.microsoft.com/office/powerpoint/2010/main" val="27994970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200" b="1" dirty="0" smtClean="0">
                <a:latin typeface="Times New Roman"/>
                <a:ea typeface="Times New Roman"/>
                <a:cs typeface="Times New Roman"/>
                <a:sym typeface="Times New Roman"/>
              </a:rPr>
              <a:t>Performance </a:t>
            </a:r>
            <a:r>
              <a:rPr lang="en-US" sz="3200" b="1" dirty="0">
                <a:latin typeface="Times New Roman"/>
                <a:ea typeface="Times New Roman"/>
                <a:cs typeface="Times New Roman"/>
                <a:sym typeface="Times New Roman"/>
              </a:rPr>
              <a:t>of each models on each dataset</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aphicFrame>
        <p:nvGraphicFramePr>
          <p:cNvPr id="3" name="Table 2">
            <a:extLst>
              <a:ext uri="{FF2B5EF4-FFF2-40B4-BE49-F238E27FC236}">
                <a16:creationId xmlns:a16="http://schemas.microsoft.com/office/drawing/2014/main" id="{BD248989-7F0A-5CEB-8380-B218FEF54B91}"/>
              </a:ext>
            </a:extLst>
          </p:cNvPr>
          <p:cNvGraphicFramePr>
            <a:graphicFrameLocks noGrp="1"/>
          </p:cNvGraphicFramePr>
          <p:nvPr>
            <p:extLst>
              <p:ext uri="{D42A27DB-BD31-4B8C-83A1-F6EECF244321}">
                <p14:modId xmlns:p14="http://schemas.microsoft.com/office/powerpoint/2010/main" val="2897860597"/>
              </p:ext>
            </p:extLst>
          </p:nvPr>
        </p:nvGraphicFramePr>
        <p:xfrm>
          <a:off x="409865" y="1219147"/>
          <a:ext cx="11362132" cy="5273094"/>
        </p:xfrm>
        <a:graphic>
          <a:graphicData uri="http://schemas.openxmlformats.org/drawingml/2006/table">
            <a:tbl>
              <a:tblPr firstRow="1" firstCol="1" bandRow="1">
                <a:tableStyleId>{93296810-A885-4BE3-A3E7-6D5BEEA58F35}</a:tableStyleId>
              </a:tblPr>
              <a:tblGrid>
                <a:gridCol w="757548">
                  <a:extLst>
                    <a:ext uri="{9D8B030D-6E8A-4147-A177-3AD203B41FA5}">
                      <a16:colId xmlns:a16="http://schemas.microsoft.com/office/drawing/2014/main" val="1333332235"/>
                    </a:ext>
                  </a:extLst>
                </a:gridCol>
                <a:gridCol w="1693537">
                  <a:extLst>
                    <a:ext uri="{9D8B030D-6E8A-4147-A177-3AD203B41FA5}">
                      <a16:colId xmlns:a16="http://schemas.microsoft.com/office/drawing/2014/main" val="3442991066"/>
                    </a:ext>
                  </a:extLst>
                </a:gridCol>
                <a:gridCol w="757548">
                  <a:extLst>
                    <a:ext uri="{9D8B030D-6E8A-4147-A177-3AD203B41FA5}">
                      <a16:colId xmlns:a16="http://schemas.microsoft.com/office/drawing/2014/main" val="2415772455"/>
                    </a:ext>
                  </a:extLst>
                </a:gridCol>
                <a:gridCol w="734559">
                  <a:extLst>
                    <a:ext uri="{9D8B030D-6E8A-4147-A177-3AD203B41FA5}">
                      <a16:colId xmlns:a16="http://schemas.microsoft.com/office/drawing/2014/main" val="3669766911"/>
                    </a:ext>
                  </a:extLst>
                </a:gridCol>
                <a:gridCol w="935988">
                  <a:extLst>
                    <a:ext uri="{9D8B030D-6E8A-4147-A177-3AD203B41FA5}">
                      <a16:colId xmlns:a16="http://schemas.microsoft.com/office/drawing/2014/main" val="1106629647"/>
                    </a:ext>
                  </a:extLst>
                </a:gridCol>
                <a:gridCol w="1324615">
                  <a:extLst>
                    <a:ext uri="{9D8B030D-6E8A-4147-A177-3AD203B41FA5}">
                      <a16:colId xmlns:a16="http://schemas.microsoft.com/office/drawing/2014/main" val="2266256776"/>
                    </a:ext>
                  </a:extLst>
                </a:gridCol>
                <a:gridCol w="1298342">
                  <a:extLst>
                    <a:ext uri="{9D8B030D-6E8A-4147-A177-3AD203B41FA5}">
                      <a16:colId xmlns:a16="http://schemas.microsoft.com/office/drawing/2014/main" val="441904467"/>
                    </a:ext>
                  </a:extLst>
                </a:gridCol>
                <a:gridCol w="1298342">
                  <a:extLst>
                    <a:ext uri="{9D8B030D-6E8A-4147-A177-3AD203B41FA5}">
                      <a16:colId xmlns:a16="http://schemas.microsoft.com/office/drawing/2014/main" val="2164611406"/>
                    </a:ext>
                  </a:extLst>
                </a:gridCol>
                <a:gridCol w="1298342">
                  <a:extLst>
                    <a:ext uri="{9D8B030D-6E8A-4147-A177-3AD203B41FA5}">
                      <a16:colId xmlns:a16="http://schemas.microsoft.com/office/drawing/2014/main" val="2043275726"/>
                    </a:ext>
                  </a:extLst>
                </a:gridCol>
                <a:gridCol w="1263311">
                  <a:extLst>
                    <a:ext uri="{9D8B030D-6E8A-4147-A177-3AD203B41FA5}">
                      <a16:colId xmlns:a16="http://schemas.microsoft.com/office/drawing/2014/main" val="759564462"/>
                    </a:ext>
                  </a:extLst>
                </a:gridCol>
              </a:tblGrid>
              <a:tr h="743056">
                <a:tc rowSpan="2">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 </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Data Source</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Data Size (no. Of images)</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PK"/>
                    </a:p>
                  </a:txBody>
                  <a:tcPr/>
                </a:tc>
                <a:tc rowSpan="2">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No. Of classes</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MobileNet Results</a:t>
                      </a:r>
                      <a:endParaRPr lang="en-PK" sz="1600" u="none">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(Accuracy)</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Inception-V3 Results</a:t>
                      </a:r>
                      <a:endParaRPr lang="en-PK" sz="1600" u="none">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(Accuracy)</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VGG19 Results</a:t>
                      </a:r>
                      <a:endParaRPr lang="en-PK" sz="1600" u="none">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(Accuracy)</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AlexNet Results</a:t>
                      </a:r>
                      <a:endParaRPr lang="en-PK" sz="1600" u="none">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(Accuracy)</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Reference</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8348677"/>
                  </a:ext>
                </a:extLst>
              </a:tr>
              <a:tr h="729708">
                <a:tc vMerge="1">
                  <a:txBody>
                    <a:bodyPr/>
                    <a:lstStyle/>
                    <a:p>
                      <a:endParaRPr lang="en-PK"/>
                    </a:p>
                  </a:txBody>
                  <a:tcPr/>
                </a:tc>
                <a:tc vMerge="1">
                  <a:txBody>
                    <a:bodyPr/>
                    <a:lstStyle/>
                    <a:p>
                      <a:endParaRPr lang="en-PK"/>
                    </a:p>
                  </a:txBody>
                  <a:tcPr/>
                </a:tc>
                <a:tc>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Train</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Test</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vMerge="1">
                  <a:txBody>
                    <a:bodyPr/>
                    <a:lstStyle/>
                    <a:p>
                      <a:endParaRPr lang="en-PK"/>
                    </a:p>
                  </a:txBody>
                  <a:tcPr/>
                </a:tc>
                <a:tc vMerge="1">
                  <a:txBody>
                    <a:bodyPr/>
                    <a:lstStyle/>
                    <a:p>
                      <a:endParaRPr lang="en-PK"/>
                    </a:p>
                  </a:txBody>
                  <a:tcPr/>
                </a:tc>
                <a:tc vMerge="1">
                  <a:txBody>
                    <a:bodyPr/>
                    <a:lstStyle/>
                    <a:p>
                      <a:endParaRPr lang="en-PK"/>
                    </a:p>
                  </a:txBody>
                  <a:tcPr/>
                </a:tc>
                <a:tc vMerge="1">
                  <a:txBody>
                    <a:bodyPr/>
                    <a:lstStyle/>
                    <a:p>
                      <a:endParaRPr lang="en-PK"/>
                    </a:p>
                  </a:txBody>
                  <a:tcPr/>
                </a:tc>
                <a:tc vMerge="1">
                  <a:txBody>
                    <a:bodyPr/>
                    <a:lstStyle/>
                    <a:p>
                      <a:endParaRPr lang="en-PK"/>
                    </a:p>
                  </a:txBody>
                  <a:tcPr/>
                </a:tc>
                <a:tc vMerge="1">
                  <a:txBody>
                    <a:bodyPr/>
                    <a:lstStyle/>
                    <a:p>
                      <a:endParaRPr lang="en-PK"/>
                    </a:p>
                  </a:txBody>
                  <a:tcPr/>
                </a:tc>
                <a:extLst>
                  <a:ext uri="{0D108BD9-81ED-4DB2-BD59-A6C34878D82A}">
                    <a16:rowId xmlns:a16="http://schemas.microsoft.com/office/drawing/2014/main" val="2258837506"/>
                  </a:ext>
                </a:extLst>
              </a:tr>
              <a:tr h="523720">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1</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IEEE_DataPort - FruitGB</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5890</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1417</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6</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98.3%</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99.0%</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99.01%</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87.58%</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smtClean="0">
                          <a:effectLst/>
                          <a:latin typeface="Times New Roman" panose="02020603050405020304" pitchFamily="18" charset="0"/>
                          <a:cs typeface="Times New Roman" panose="02020603050405020304" pitchFamily="18" charset="0"/>
                        </a:rPr>
                        <a:t>[1]</a:t>
                      </a:r>
                      <a:endParaRPr lang="en-PK" sz="1600" b="1"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11061453"/>
                  </a:ext>
                </a:extLst>
              </a:tr>
              <a:tr h="994451">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2</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Kaggle - Fruits and Vegetables dataset</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4804</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1196</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10</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95.22%</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92.79%</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89.85%</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81.14%</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smtClean="0">
                          <a:effectLst/>
                          <a:latin typeface="Times New Roman" panose="02020603050405020304" pitchFamily="18" charset="0"/>
                          <a:cs typeface="Times New Roman" panose="02020603050405020304" pitchFamily="18" charset="0"/>
                        </a:rPr>
                        <a:t>[2]</a:t>
                      </a:r>
                      <a:endParaRPr lang="en-PK" sz="1600" b="1"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8569664"/>
                  </a:ext>
                </a:extLst>
              </a:tr>
              <a:tr h="523720">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3</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Mendeley - FruitNet</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5914</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1474</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97.49%</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97.35%</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96.94%</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92.33%</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smtClean="0">
                          <a:effectLst/>
                          <a:latin typeface="Times New Roman" panose="02020603050405020304" pitchFamily="18" charset="0"/>
                          <a:cs typeface="Times New Roman" panose="02020603050405020304" pitchFamily="18" charset="0"/>
                        </a:rPr>
                        <a:t>[3]</a:t>
                      </a:r>
                      <a:endParaRPr lang="en-PK" sz="1600" b="1"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6986617"/>
                  </a:ext>
                </a:extLst>
              </a:tr>
              <a:tr h="523720">
                <a:tc>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4</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Mendeley - VegNet</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3982</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992</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8</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96.27%</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94.15%</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91.73%</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77.01%</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smtClean="0">
                          <a:effectLst/>
                          <a:latin typeface="Times New Roman" panose="02020603050405020304" pitchFamily="18" charset="0"/>
                          <a:cs typeface="Times New Roman" panose="02020603050405020304" pitchFamily="18" charset="0"/>
                        </a:rPr>
                        <a:t>[4]</a:t>
                      </a:r>
                      <a:endParaRPr lang="en-PK" sz="1600" b="1"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61368723"/>
                  </a:ext>
                </a:extLst>
              </a:tr>
              <a:tr h="491663">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5</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Dataset Camera</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2108</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525</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6</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99.81%</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97.90%</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99.42%</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99.04%</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smtClean="0">
                          <a:effectLst/>
                          <a:latin typeface="Times New Roman" panose="02020603050405020304" pitchFamily="18" charset="0"/>
                          <a:cs typeface="Times New Roman" panose="02020603050405020304" pitchFamily="18" charset="0"/>
                        </a:rPr>
                        <a:t>[5]</a:t>
                      </a:r>
                      <a:endParaRPr lang="en-PK" sz="1600" b="1"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88136845"/>
                  </a:ext>
                </a:extLst>
              </a:tr>
              <a:tr h="743056">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6</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a:effectLst/>
                          <a:latin typeface="Times New Roman" panose="02020603050405020304" pitchFamily="18" charset="0"/>
                          <a:cs typeface="Times New Roman" panose="02020603050405020304" pitchFamily="18" charset="0"/>
                        </a:rPr>
                        <a:t>Mendeley - Fresh and Rotten Fruits</a:t>
                      </a:r>
                      <a:endParaRPr lang="en-PK" sz="1600" b="0"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4594</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1146</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6</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98.19%</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99.26%</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97.86%</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a:effectLst/>
                          <a:latin typeface="Times New Roman" panose="02020603050405020304" pitchFamily="18" charset="0"/>
                          <a:cs typeface="Times New Roman" panose="02020603050405020304" pitchFamily="18" charset="0"/>
                        </a:rPr>
                        <a:t>61.24%</a:t>
                      </a:r>
                      <a:endParaRPr lang="en-PK" sz="1600" b="0" u="none">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u="none" dirty="0" smtClean="0">
                          <a:effectLst/>
                          <a:latin typeface="Times New Roman" panose="02020603050405020304" pitchFamily="18" charset="0"/>
                          <a:cs typeface="Times New Roman" panose="02020603050405020304" pitchFamily="18" charset="0"/>
                        </a:rPr>
                        <a:t>[6]</a:t>
                      </a:r>
                      <a:endParaRPr lang="en-PK" sz="1600" b="1" u="non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73951507"/>
                  </a:ext>
                </a:extLst>
              </a:tr>
            </a:tbl>
          </a:graphicData>
        </a:graphic>
      </p:graphicFrame>
    </p:spTree>
    <p:extLst>
      <p:ext uri="{BB962C8B-B14F-4D97-AF65-F5344CB8AC3E}">
        <p14:creationId xmlns:p14="http://schemas.microsoft.com/office/powerpoint/2010/main" val="1351743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r>
              <a:rPr lang="en-US" sz="3600" b="1" dirty="0">
                <a:latin typeface="Times New Roman" panose="02020603050405020304" pitchFamily="18" charset="0"/>
                <a:cs typeface="Times New Roman" panose="02020603050405020304" pitchFamily="18" charset="0"/>
              </a:rPr>
              <a:t>Project Team</a:t>
            </a:r>
            <a:endParaRPr lang="en-US" sz="3600" dirty="0"/>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TextBox 5"/>
          <p:cNvSpPr txBox="1"/>
          <p:nvPr/>
        </p:nvSpPr>
        <p:spPr>
          <a:xfrm>
            <a:off x="4736179" y="5603291"/>
            <a:ext cx="2730298" cy="1200329"/>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Mohammad Basil Ali Khan</a:t>
            </a:r>
          </a:p>
          <a:p>
            <a:pPr algn="ctr"/>
            <a:r>
              <a:rPr lang="en-US" dirty="0" smtClean="0">
                <a:latin typeface="Times New Roman" panose="02020603050405020304" pitchFamily="18" charset="0"/>
                <a:cs typeface="Times New Roman" panose="02020603050405020304" pitchFamily="18" charset="0"/>
              </a:rPr>
              <a:t>20K-0477</a:t>
            </a:r>
          </a:p>
          <a:p>
            <a:pPr algn="ctr"/>
            <a:r>
              <a:rPr lang="en-US" dirty="0" smtClean="0">
                <a:latin typeface="Times New Roman" panose="02020603050405020304" pitchFamily="18" charset="0"/>
                <a:cs typeface="Times New Roman" panose="02020603050405020304" pitchFamily="18" charset="0"/>
                <a:hlinkClick r:id="rId3"/>
              </a:rPr>
              <a:t>basilkhan06@gmail.com</a:t>
            </a:r>
            <a:endParaRPr lang="en-US" dirty="0" smtClean="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0335-3188200</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1149891" y="5615581"/>
            <a:ext cx="3214512" cy="1477328"/>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Abdul Ahad Shaikh</a:t>
            </a:r>
          </a:p>
          <a:p>
            <a:pPr algn="ctr"/>
            <a:r>
              <a:rPr lang="en-US" dirty="0" smtClean="0">
                <a:latin typeface="Times New Roman" panose="02020603050405020304" pitchFamily="18" charset="0"/>
                <a:cs typeface="Times New Roman" panose="02020603050405020304" pitchFamily="18" charset="0"/>
              </a:rPr>
              <a:t>20K-0477</a:t>
            </a:r>
          </a:p>
          <a:p>
            <a:pPr algn="ctr"/>
            <a:r>
              <a:rPr lang="en-US" dirty="0" smtClean="0">
                <a:latin typeface="Times New Roman" panose="02020603050405020304" pitchFamily="18" charset="0"/>
                <a:cs typeface="Times New Roman" panose="02020603050405020304" pitchFamily="18" charset="0"/>
                <a:hlinkClick r:id="rId4"/>
              </a:rPr>
              <a:t>ahadshaikh00001@gmail.com</a:t>
            </a:r>
            <a:endParaRPr lang="en-US" dirty="0" smtClean="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0331-0277446</a:t>
            </a: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379332" y="4134132"/>
            <a:ext cx="1443992" cy="1443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4558683" y="3336773"/>
            <a:ext cx="321165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Dr. Muhammad Farrukh Shahid</a:t>
            </a:r>
          </a:p>
        </p:txBody>
      </p:sp>
      <p:sp>
        <p:nvSpPr>
          <p:cNvPr id="11" name="Rectangle 10"/>
          <p:cNvSpPr/>
          <p:nvPr/>
        </p:nvSpPr>
        <p:spPr>
          <a:xfrm>
            <a:off x="8204576" y="5569414"/>
            <a:ext cx="2820336" cy="1477328"/>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Syed Jodat Ali Naqvi</a:t>
            </a:r>
          </a:p>
          <a:p>
            <a:pPr algn="ctr"/>
            <a:r>
              <a:rPr lang="en-US" dirty="0" smtClean="0">
                <a:latin typeface="Times New Roman" panose="02020603050405020304" pitchFamily="18" charset="0"/>
                <a:cs typeface="Times New Roman" panose="02020603050405020304" pitchFamily="18" charset="0"/>
              </a:rPr>
              <a:t>20K-0155</a:t>
            </a:r>
          </a:p>
          <a:p>
            <a:pPr algn="ctr"/>
            <a:r>
              <a:rPr lang="en-US" dirty="0" smtClean="0">
                <a:latin typeface="Times New Roman" panose="02020603050405020304" pitchFamily="18" charset="0"/>
                <a:cs typeface="Times New Roman" panose="02020603050405020304" pitchFamily="18" charset="0"/>
                <a:hlinkClick r:id="rId6"/>
              </a:rPr>
              <a:t>alijodat16@gmail.com</a:t>
            </a:r>
            <a:endParaRPr lang="en-US" dirty="0" smtClean="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0332-2755801</a:t>
            </a:r>
          </a:p>
          <a:p>
            <a:pPr algn="ct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5046159" y="1127740"/>
            <a:ext cx="2236703" cy="400110"/>
          </a:xfrm>
          <a:prstGeom prst="rect">
            <a:avLst/>
          </a:prstGeom>
          <a:noFill/>
        </p:spPr>
        <p:txBody>
          <a:bodyPr wrap="none" rtlCol="0">
            <a:spAutoFit/>
          </a:bodyPr>
          <a:lstStyle/>
          <a:p>
            <a:r>
              <a:rPr lang="en-US" sz="2000" b="1" u="sng" dirty="0">
                <a:latin typeface="Times New Roman" panose="02020603050405020304" pitchFamily="18" charset="0"/>
                <a:cs typeface="Times New Roman" panose="02020603050405020304" pitchFamily="18" charset="0"/>
              </a:rPr>
              <a:t>Project Supervisor</a:t>
            </a:r>
          </a:p>
        </p:txBody>
      </p:sp>
      <p:sp>
        <p:nvSpPr>
          <p:cNvPr id="13" name="Rectangle 12"/>
          <p:cNvSpPr/>
          <p:nvPr/>
        </p:nvSpPr>
        <p:spPr>
          <a:xfrm>
            <a:off x="5181201" y="3640790"/>
            <a:ext cx="1892506" cy="369332"/>
          </a:xfrm>
          <a:prstGeom prst="rect">
            <a:avLst/>
          </a:prstGeom>
        </p:spPr>
        <p:txBody>
          <a:bodyPr wrap="none">
            <a:spAutoFit/>
          </a:bodyPr>
          <a:lstStyle/>
          <a:p>
            <a:r>
              <a:rPr lang="en-US" b="1" u="sng" dirty="0">
                <a:latin typeface="Times New Roman" panose="02020603050405020304" pitchFamily="18" charset="0"/>
                <a:cs typeface="Times New Roman" panose="02020603050405020304" pitchFamily="18" charset="0"/>
              </a:rPr>
              <a:t>Project Members</a:t>
            </a:r>
          </a:p>
        </p:txBody>
      </p:sp>
      <p:pic>
        <p:nvPicPr>
          <p:cNvPr id="14" name="Picture 13" descr="A person with a beard&#10;&#10;Description automatically generated">
            <a:extLst>
              <a:ext uri="{FF2B5EF4-FFF2-40B4-BE49-F238E27FC236}">
                <a16:creationId xmlns:a16="http://schemas.microsoft.com/office/drawing/2014/main" id="{545B7942-0C86-FD4D-9FDD-6CB731484F1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028405" y="4108006"/>
            <a:ext cx="1272209" cy="1439111"/>
          </a:xfrm>
          <a:prstGeom prst="rect">
            <a:avLst/>
          </a:prstGeom>
          <a:ln w="38100">
            <a:solidFill>
              <a:schemeClr val="tx1"/>
            </a:solidFill>
          </a:ln>
        </p:spPr>
      </p:pic>
      <p:pic>
        <p:nvPicPr>
          <p:cNvPr id="15" name="Picture 14" descr="A person sitting in a chair&#10;&#10;Description automatically generated">
            <a:extLst>
              <a:ext uri="{FF2B5EF4-FFF2-40B4-BE49-F238E27FC236}">
                <a16:creationId xmlns:a16="http://schemas.microsoft.com/office/drawing/2014/main" id="{62A1247F-94E3-C6A6-DA93-9ECDE45207D5}"/>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0153" t="29407" r="22342" b="2555"/>
          <a:stretch/>
        </p:blipFill>
        <p:spPr>
          <a:xfrm>
            <a:off x="2107906" y="4062004"/>
            <a:ext cx="1314542" cy="1555309"/>
          </a:xfrm>
          <a:prstGeom prst="rect">
            <a:avLst/>
          </a:prstGeom>
          <a:ln w="38100">
            <a:solidFill>
              <a:schemeClr val="tx1">
                <a:lumMod val="95000"/>
                <a:lumOff val="5000"/>
              </a:schemeClr>
            </a:solidFill>
          </a:ln>
        </p:spPr>
      </p:pic>
      <p:pic>
        <p:nvPicPr>
          <p:cNvPr id="2" name="Picture 1"/>
          <p:cNvPicPr>
            <a:picLocks noChangeAspect="1"/>
          </p:cNvPicPr>
          <p:nvPr/>
        </p:nvPicPr>
        <p:blipFill rotWithShape="1">
          <a:blip r:embed="rId9" cstate="hqprint">
            <a:extLst>
              <a:ext uri="{28A0092B-C50C-407E-A947-70E740481C1C}">
                <a14:useLocalDpi xmlns:a14="http://schemas.microsoft.com/office/drawing/2010/main" val="0"/>
              </a:ext>
            </a:extLst>
          </a:blip>
          <a:srcRect t="22666"/>
          <a:stretch/>
        </p:blipFill>
        <p:spPr>
          <a:xfrm>
            <a:off x="5335861" y="1553801"/>
            <a:ext cx="1487464" cy="1754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19957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smtClean="0">
                <a:latin typeface="Times New Roman"/>
                <a:ea typeface="Times New Roman"/>
                <a:cs typeface="Times New Roman"/>
                <a:sym typeface="Times New Roman"/>
              </a:rPr>
              <a:t>Dataset</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20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986408108"/>
              </p:ext>
            </p:extLst>
          </p:nvPr>
        </p:nvGraphicFramePr>
        <p:xfrm>
          <a:off x="412331" y="1363016"/>
          <a:ext cx="5492080" cy="4816913"/>
        </p:xfrm>
        <a:graphic>
          <a:graphicData uri="http://schemas.openxmlformats.org/drawingml/2006/table">
            <a:tbl>
              <a:tblPr firstRow="1" firstCol="1" bandRow="1">
                <a:tableStyleId>{93296810-A885-4BE3-A3E7-6D5BEEA58F35}</a:tableStyleId>
              </a:tblPr>
              <a:tblGrid>
                <a:gridCol w="882786">
                  <a:extLst>
                    <a:ext uri="{9D8B030D-6E8A-4147-A177-3AD203B41FA5}">
                      <a16:colId xmlns:a16="http://schemas.microsoft.com/office/drawing/2014/main" val="2178401433"/>
                    </a:ext>
                  </a:extLst>
                </a:gridCol>
                <a:gridCol w="888281">
                  <a:extLst>
                    <a:ext uri="{9D8B030D-6E8A-4147-A177-3AD203B41FA5}">
                      <a16:colId xmlns:a16="http://schemas.microsoft.com/office/drawing/2014/main" val="3881443691"/>
                    </a:ext>
                  </a:extLst>
                </a:gridCol>
                <a:gridCol w="1189259">
                  <a:extLst>
                    <a:ext uri="{9D8B030D-6E8A-4147-A177-3AD203B41FA5}">
                      <a16:colId xmlns:a16="http://schemas.microsoft.com/office/drawing/2014/main" val="1119158629"/>
                    </a:ext>
                  </a:extLst>
                </a:gridCol>
                <a:gridCol w="1274730">
                  <a:extLst>
                    <a:ext uri="{9D8B030D-6E8A-4147-A177-3AD203B41FA5}">
                      <a16:colId xmlns:a16="http://schemas.microsoft.com/office/drawing/2014/main" val="1346734833"/>
                    </a:ext>
                  </a:extLst>
                </a:gridCol>
                <a:gridCol w="1257024">
                  <a:extLst>
                    <a:ext uri="{9D8B030D-6E8A-4147-A177-3AD203B41FA5}">
                      <a16:colId xmlns:a16="http://schemas.microsoft.com/office/drawing/2014/main" val="4265613798"/>
                    </a:ext>
                  </a:extLst>
                </a:gridCol>
              </a:tblGrid>
              <a:tr h="202066">
                <a:tc>
                  <a:txBody>
                    <a:bodyPr/>
                    <a:lstStyle/>
                    <a:p>
                      <a:pPr algn="ctr">
                        <a:lnSpc>
                          <a:spcPct val="107000"/>
                        </a:lnSpc>
                        <a:spcAft>
                          <a:spcPts val="0"/>
                        </a:spcAft>
                      </a:pPr>
                      <a:r>
                        <a:rPr lang="en-US" sz="1600" dirty="0">
                          <a:effectLst/>
                          <a:latin typeface="Times New Roman" panose="02020603050405020304" pitchFamily="18" charset="0"/>
                          <a:cs typeface="Times New Roman" panose="02020603050405020304" pitchFamily="18" charset="0"/>
                        </a:rPr>
                        <a:t>CLASS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gridSpan="4">
                  <a:txBody>
                    <a:bodyPr/>
                    <a:lstStyle/>
                    <a:p>
                      <a:pPr algn="ctr">
                        <a:lnSpc>
                          <a:spcPct val="107000"/>
                        </a:lnSpc>
                        <a:spcAft>
                          <a:spcPts val="0"/>
                        </a:spcAft>
                      </a:pPr>
                      <a:r>
                        <a:rPr lang="en-US" sz="1600" dirty="0">
                          <a:effectLst/>
                          <a:latin typeface="Times New Roman" panose="02020603050405020304" pitchFamily="18" charset="0"/>
                          <a:cs typeface="Times New Roman" panose="02020603050405020304" pitchFamily="18" charset="0"/>
                        </a:rPr>
                        <a:t>SNAPSHOTS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04552015"/>
                  </a:ext>
                </a:extLst>
              </a:tr>
              <a:tr h="1138834">
                <a:tc>
                  <a:txBody>
                    <a:bodyPr/>
                    <a:lstStyle/>
                    <a:p>
                      <a:pPr algn="ctr">
                        <a:lnSpc>
                          <a:spcPct val="107000"/>
                        </a:lnSpc>
                        <a:spcAft>
                          <a:spcPts val="0"/>
                        </a:spcAft>
                      </a:pPr>
                      <a:r>
                        <a:rPr lang="en-US" sz="1600" dirty="0">
                          <a:effectLst/>
                          <a:latin typeface="Times New Roman" panose="02020603050405020304" pitchFamily="18" charset="0"/>
                          <a:cs typeface="Times New Roman" panose="02020603050405020304" pitchFamily="18" charset="0"/>
                        </a:rPr>
                        <a:t>Apple Blotch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cs typeface="Times New Roman" panose="02020603050405020304" pitchFamily="18" charset="0"/>
                      </a:endParaRPr>
                    </a:p>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extLst>
                  <a:ext uri="{0D108BD9-81ED-4DB2-BD59-A6C34878D82A}">
                    <a16:rowId xmlns:a16="http://schemas.microsoft.com/office/drawing/2014/main" val="1853627127"/>
                  </a:ext>
                </a:extLst>
              </a:tr>
              <a:tr h="1233245">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Apple Scab</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cs typeface="Times New Roman" panose="02020603050405020304" pitchFamily="18" charset="0"/>
                      </a:endParaRPr>
                    </a:p>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extLst>
                  <a:ext uri="{0D108BD9-81ED-4DB2-BD59-A6C34878D82A}">
                    <a16:rowId xmlns:a16="http://schemas.microsoft.com/office/drawing/2014/main" val="1407598414"/>
                  </a:ext>
                </a:extLst>
              </a:tr>
              <a:tr h="1103429">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Apple Rotten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cs typeface="Times New Roman" panose="02020603050405020304" pitchFamily="18" charset="0"/>
                      </a:endParaRPr>
                    </a:p>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extLst>
                  <a:ext uri="{0D108BD9-81ED-4DB2-BD59-A6C34878D82A}">
                    <a16:rowId xmlns:a16="http://schemas.microsoft.com/office/drawing/2014/main" val="2629269952"/>
                  </a:ext>
                </a:extLst>
              </a:tr>
              <a:tr h="1080483">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Apple Healthy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cs typeface="Times New Roman" panose="02020603050405020304" pitchFamily="18" charset="0"/>
                      </a:endParaRPr>
                    </a:p>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tc>
                  <a:txBody>
                    <a:bodyPr/>
                    <a:lstStyle/>
                    <a:p>
                      <a:pPr algn="ctr">
                        <a:lnSpc>
                          <a:spcPct val="107000"/>
                        </a:lnSpc>
                        <a:spcAft>
                          <a:spcPts val="0"/>
                        </a:spcAft>
                      </a:pPr>
                      <a:r>
                        <a:rPr lang="en-US" sz="16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756" marR="64756" marT="0" marB="0" anchor="ctr"/>
                </a:tc>
                <a:extLst>
                  <a:ext uri="{0D108BD9-81ED-4DB2-BD59-A6C34878D82A}">
                    <a16:rowId xmlns:a16="http://schemas.microsoft.com/office/drawing/2014/main" val="1396115140"/>
                  </a:ext>
                </a:extLst>
              </a:tr>
            </a:tbl>
          </a:graphicData>
        </a:graphic>
      </p:graphicFrame>
      <p:pic>
        <p:nvPicPr>
          <p:cNvPr id="1040" name="Picture 18917387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809" y="1698525"/>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8917387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495" y="1715126"/>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8917387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5938" y="1672940"/>
            <a:ext cx="842285" cy="84228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8917387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9114" y="1672941"/>
            <a:ext cx="827087" cy="8286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8917387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1284854" y="2925456"/>
            <a:ext cx="85725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8917387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8798" y="2837282"/>
            <a:ext cx="895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8917387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2873" y="2832113"/>
            <a:ext cx="895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8917387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9367" y="2809636"/>
            <a:ext cx="7239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9629" y="4142228"/>
            <a:ext cx="7334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8798" y="4054688"/>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89173870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26555" y="4191895"/>
            <a:ext cx="8286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11168" y="4014730"/>
            <a:ext cx="942975" cy="88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8384" y="5224587"/>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58798" y="5153375"/>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26555" y="5205537"/>
            <a:ext cx="7810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4858794" y="5248399"/>
            <a:ext cx="847725" cy="638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2591863413"/>
              </p:ext>
            </p:extLst>
          </p:nvPr>
        </p:nvGraphicFramePr>
        <p:xfrm>
          <a:off x="6127091" y="1363016"/>
          <a:ext cx="5638388" cy="4758057"/>
        </p:xfrm>
        <a:graphic>
          <a:graphicData uri="http://schemas.openxmlformats.org/drawingml/2006/table">
            <a:tbl>
              <a:tblPr firstRow="1" firstCol="1" bandRow="1">
                <a:tableStyleId>{93296810-A885-4BE3-A3E7-6D5BEEA58F35}</a:tableStyleId>
              </a:tblPr>
              <a:tblGrid>
                <a:gridCol w="943584">
                  <a:extLst>
                    <a:ext uri="{9D8B030D-6E8A-4147-A177-3AD203B41FA5}">
                      <a16:colId xmlns:a16="http://schemas.microsoft.com/office/drawing/2014/main" val="2501244231"/>
                    </a:ext>
                  </a:extLst>
                </a:gridCol>
                <a:gridCol w="1173552">
                  <a:extLst>
                    <a:ext uri="{9D8B030D-6E8A-4147-A177-3AD203B41FA5}">
                      <a16:colId xmlns:a16="http://schemas.microsoft.com/office/drawing/2014/main" val="4277962953"/>
                    </a:ext>
                  </a:extLst>
                </a:gridCol>
                <a:gridCol w="1088204">
                  <a:extLst>
                    <a:ext uri="{9D8B030D-6E8A-4147-A177-3AD203B41FA5}">
                      <a16:colId xmlns:a16="http://schemas.microsoft.com/office/drawing/2014/main" val="673737983"/>
                    </a:ext>
                  </a:extLst>
                </a:gridCol>
                <a:gridCol w="1319951">
                  <a:extLst>
                    <a:ext uri="{9D8B030D-6E8A-4147-A177-3AD203B41FA5}">
                      <a16:colId xmlns:a16="http://schemas.microsoft.com/office/drawing/2014/main" val="122937346"/>
                    </a:ext>
                  </a:extLst>
                </a:gridCol>
                <a:gridCol w="1113097">
                  <a:extLst>
                    <a:ext uri="{9D8B030D-6E8A-4147-A177-3AD203B41FA5}">
                      <a16:colId xmlns:a16="http://schemas.microsoft.com/office/drawing/2014/main" val="1692529366"/>
                    </a:ext>
                  </a:extLst>
                </a:gridCol>
              </a:tblGrid>
              <a:tr h="262110">
                <a:tc>
                  <a:txBody>
                    <a:bodyPr/>
                    <a:lstStyle/>
                    <a:p>
                      <a:pPr algn="ctr">
                        <a:lnSpc>
                          <a:spcPct val="107000"/>
                        </a:lnSpc>
                        <a:spcAft>
                          <a:spcPts val="0"/>
                        </a:spcAft>
                      </a:pPr>
                      <a:r>
                        <a:rPr lang="en-US" sz="1400" dirty="0">
                          <a:effectLst/>
                          <a:latin typeface="Times New Roman" panose="02020603050405020304" pitchFamily="18" charset="0"/>
                          <a:cs typeface="Times New Roman" panose="02020603050405020304" pitchFamily="18" charset="0"/>
                        </a:rPr>
                        <a:t>CLASS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algn="ctr">
                        <a:lnSpc>
                          <a:spcPct val="107000"/>
                        </a:lnSpc>
                        <a:spcAft>
                          <a:spcPts val="0"/>
                        </a:spcAft>
                      </a:pPr>
                      <a:r>
                        <a:rPr lang="en-US" sz="1400" dirty="0">
                          <a:effectLst/>
                          <a:latin typeface="Times New Roman" panose="02020603050405020304" pitchFamily="18" charset="0"/>
                          <a:cs typeface="Times New Roman" panose="02020603050405020304" pitchFamily="18" charset="0"/>
                        </a:rPr>
                        <a:t>SNAPSHOTS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2622470"/>
                  </a:ext>
                </a:extLst>
              </a:tr>
              <a:tr h="1050438">
                <a:tc>
                  <a:txBody>
                    <a:bodyPr/>
                    <a:lstStyle/>
                    <a:p>
                      <a:pPr algn="ctr">
                        <a:lnSpc>
                          <a:spcPct val="107000"/>
                        </a:lnSpc>
                        <a:spcAft>
                          <a:spcPts val="0"/>
                        </a:spcAft>
                      </a:pPr>
                      <a:r>
                        <a:rPr lang="en-US" sz="1400">
                          <a:effectLst/>
                          <a:latin typeface="Times New Roman" panose="02020603050405020304" pitchFamily="18" charset="0"/>
                          <a:cs typeface="Times New Roman" panose="02020603050405020304" pitchFamily="18" charset="0"/>
                        </a:rPr>
                        <a:t>Orange Healthy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063012"/>
                  </a:ext>
                </a:extLst>
              </a:tr>
              <a:tr h="1853507">
                <a:tc>
                  <a:txBody>
                    <a:bodyPr/>
                    <a:lstStyle/>
                    <a:p>
                      <a:pPr algn="ctr">
                        <a:lnSpc>
                          <a:spcPct val="107000"/>
                        </a:lnSpc>
                        <a:spcAft>
                          <a:spcPts val="0"/>
                        </a:spcAft>
                      </a:pPr>
                      <a:r>
                        <a:rPr lang="en-US" sz="1400" dirty="0">
                          <a:effectLst/>
                          <a:latin typeface="Times New Roman" panose="02020603050405020304" pitchFamily="18" charset="0"/>
                          <a:cs typeface="Times New Roman" panose="02020603050405020304" pitchFamily="18" charset="0"/>
                        </a:rPr>
                        <a:t>Orange Rotten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9063612"/>
                  </a:ext>
                </a:extLst>
              </a:tr>
              <a:tr h="1592002">
                <a:tc>
                  <a:txBody>
                    <a:bodyPr/>
                    <a:lstStyle/>
                    <a:p>
                      <a:pPr algn="ctr">
                        <a:lnSpc>
                          <a:spcPct val="107000"/>
                        </a:lnSpc>
                        <a:spcAft>
                          <a:spcPts val="0"/>
                        </a:spcAft>
                      </a:pPr>
                      <a:r>
                        <a:rPr lang="en-US" sz="1400" dirty="0">
                          <a:effectLst/>
                          <a:latin typeface="Times New Roman" panose="02020603050405020304" pitchFamily="18" charset="0"/>
                          <a:cs typeface="Times New Roman" panose="02020603050405020304" pitchFamily="18" charset="0"/>
                        </a:rPr>
                        <a:t>Orange Greening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p>
                    <a:p>
                      <a:pP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8130852"/>
                  </a:ext>
                </a:extLst>
              </a:tr>
            </a:tbl>
          </a:graphicData>
        </a:graphic>
      </p:graphicFrame>
      <p:pic>
        <p:nvPicPr>
          <p:cNvPr id="1052" name="Picture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79755" y="1816535"/>
            <a:ext cx="663070" cy="740038"/>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7538" y="1843713"/>
            <a:ext cx="587951" cy="73363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p:cNvPicPr>
            <a:picLocks noChangeAspect="1" noChangeArrowheads="1"/>
          </p:cNvPicPr>
          <p:nvPr/>
        </p:nvPicPr>
        <p:blipFill>
          <a:blip r:embed="rId21" cstate="hqprint">
            <a:extLst>
              <a:ext uri="{28A0092B-C50C-407E-A947-70E740481C1C}">
                <a14:useLocalDpi xmlns:a14="http://schemas.microsoft.com/office/drawing/2010/main" val="0"/>
              </a:ext>
            </a:extLst>
          </a:blip>
          <a:srcRect/>
          <a:stretch>
            <a:fillRect/>
          </a:stretch>
        </p:blipFill>
        <p:spPr bwMode="auto">
          <a:xfrm>
            <a:off x="9713866" y="1816535"/>
            <a:ext cx="480301" cy="705515"/>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892629" y="1793078"/>
            <a:ext cx="596815" cy="78427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10261" y="2861523"/>
            <a:ext cx="734920" cy="131380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3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15725" y="2977121"/>
            <a:ext cx="744223" cy="133882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51665" y="2970865"/>
            <a:ext cx="1004701" cy="1351342"/>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860432" y="3056196"/>
            <a:ext cx="818645" cy="110109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153568" y="4799288"/>
            <a:ext cx="827948" cy="1051043"/>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36102" y="4799288"/>
            <a:ext cx="725618" cy="10760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3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577209" y="4799288"/>
            <a:ext cx="734920" cy="1101093"/>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3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892629" y="4854788"/>
            <a:ext cx="697709" cy="106355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1669042" y="6213658"/>
            <a:ext cx="2621230" cy="369332"/>
          </a:xfrm>
          <a:prstGeom prst="rect">
            <a:avLst/>
          </a:prstGeom>
          <a:noFill/>
        </p:spPr>
        <p:txBody>
          <a:bodyPr wrap="none" rtlCol="0">
            <a:spAutoFit/>
          </a:bodyPr>
          <a:lstStyle/>
          <a:p>
            <a:pPr marL="342900" indent="-342900">
              <a:buFont typeface="Arial" panose="020B0604020202020204" pitchFamily="34" charset="0"/>
              <a:buChar char="•"/>
            </a:pPr>
            <a:r>
              <a:rPr lang="en-US" b="1" i="1" dirty="0" smtClean="0">
                <a:latin typeface="Times New Roman" panose="02020603050405020304" pitchFamily="18" charset="0"/>
                <a:cs typeface="Times New Roman" panose="02020603050405020304" pitchFamily="18" charset="0"/>
              </a:rPr>
              <a:t>Apple Dataset Sample</a:t>
            </a:r>
            <a:endParaRPr lang="en-US" b="1" i="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7936981" y="6192796"/>
            <a:ext cx="2787943" cy="369332"/>
          </a:xfrm>
          <a:prstGeom prst="rect">
            <a:avLst/>
          </a:prstGeom>
          <a:noFill/>
        </p:spPr>
        <p:txBody>
          <a:bodyPr wrap="none" rtlCol="0">
            <a:spAutoFit/>
          </a:bodyPr>
          <a:lstStyle/>
          <a:p>
            <a:pPr marL="342900" indent="-342900">
              <a:buFont typeface="Arial" panose="020B0604020202020204" pitchFamily="34" charset="0"/>
              <a:buChar char="•"/>
            </a:pPr>
            <a:r>
              <a:rPr lang="en-US" b="1" i="1" dirty="0" smtClean="0">
                <a:latin typeface="Times New Roman" panose="02020603050405020304" pitchFamily="18" charset="0"/>
                <a:cs typeface="Times New Roman" panose="02020603050405020304" pitchFamily="18" charset="0"/>
              </a:rPr>
              <a:t>Orange Dataset Sample</a:t>
            </a:r>
            <a:endParaRPr 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1134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smtClean="0">
                <a:latin typeface="Times New Roman"/>
                <a:ea typeface="Times New Roman"/>
                <a:cs typeface="Times New Roman"/>
                <a:sym typeface="Times New Roman"/>
              </a:rPr>
              <a:t>Dataset (Contd.)</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21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400266617"/>
              </p:ext>
            </p:extLst>
          </p:nvPr>
        </p:nvGraphicFramePr>
        <p:xfrm>
          <a:off x="516834" y="1432124"/>
          <a:ext cx="5322263" cy="4720482"/>
        </p:xfrm>
        <a:graphic>
          <a:graphicData uri="http://schemas.openxmlformats.org/drawingml/2006/table">
            <a:tbl>
              <a:tblPr firstRow="1" firstCol="1" bandRow="1">
                <a:tableStyleId>{93296810-A885-4BE3-A3E7-6D5BEEA58F35}</a:tableStyleId>
              </a:tblPr>
              <a:tblGrid>
                <a:gridCol w="683237">
                  <a:extLst>
                    <a:ext uri="{9D8B030D-6E8A-4147-A177-3AD203B41FA5}">
                      <a16:colId xmlns:a16="http://schemas.microsoft.com/office/drawing/2014/main" val="562795928"/>
                    </a:ext>
                  </a:extLst>
                </a:gridCol>
                <a:gridCol w="1039218">
                  <a:extLst>
                    <a:ext uri="{9D8B030D-6E8A-4147-A177-3AD203B41FA5}">
                      <a16:colId xmlns:a16="http://schemas.microsoft.com/office/drawing/2014/main" val="3594169112"/>
                    </a:ext>
                  </a:extLst>
                </a:gridCol>
                <a:gridCol w="1147928">
                  <a:extLst>
                    <a:ext uri="{9D8B030D-6E8A-4147-A177-3AD203B41FA5}">
                      <a16:colId xmlns:a16="http://schemas.microsoft.com/office/drawing/2014/main" val="1874364994"/>
                    </a:ext>
                  </a:extLst>
                </a:gridCol>
                <a:gridCol w="1287617">
                  <a:extLst>
                    <a:ext uri="{9D8B030D-6E8A-4147-A177-3AD203B41FA5}">
                      <a16:colId xmlns:a16="http://schemas.microsoft.com/office/drawing/2014/main" val="4027960986"/>
                    </a:ext>
                  </a:extLst>
                </a:gridCol>
                <a:gridCol w="1164263">
                  <a:extLst>
                    <a:ext uri="{9D8B030D-6E8A-4147-A177-3AD203B41FA5}">
                      <a16:colId xmlns:a16="http://schemas.microsoft.com/office/drawing/2014/main" val="3504680"/>
                    </a:ext>
                  </a:extLst>
                </a:gridCol>
              </a:tblGrid>
              <a:tr h="256383">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CLASS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SNAPSHOTS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55050964"/>
                  </a:ext>
                </a:extLst>
              </a:tr>
              <a:tr h="1529536">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Banana Firm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5841343"/>
                  </a:ext>
                </a:extLst>
              </a:tr>
              <a:tr h="1618586">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Banana Slightly Bruised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60226371"/>
                  </a:ext>
                </a:extLst>
              </a:tr>
              <a:tr h="1315977">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Banana Heavily Bruised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51640213"/>
                  </a:ext>
                </a:extLst>
              </a:tr>
            </a:tbl>
          </a:graphicData>
        </a:graphic>
      </p:graphicFrame>
      <p:pic>
        <p:nvPicPr>
          <p:cNvPr id="2073"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58" y="2046586"/>
            <a:ext cx="809625" cy="80962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389" y="2044280"/>
            <a:ext cx="866775" cy="866775"/>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886" y="1936100"/>
            <a:ext cx="9620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5823" y="1982368"/>
            <a:ext cx="7429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8454" y="3612418"/>
            <a:ext cx="7620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1185" y="3557323"/>
            <a:ext cx="8858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4106" y="3563310"/>
            <a:ext cx="1047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4907" y="3620460"/>
            <a:ext cx="933450" cy="933450"/>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8517" y="5062444"/>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3590" y="5145447"/>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1093" y="5107348"/>
            <a:ext cx="790575" cy="7905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11836" y="5115770"/>
            <a:ext cx="704850" cy="809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3130422227"/>
              </p:ext>
            </p:extLst>
          </p:nvPr>
        </p:nvGraphicFramePr>
        <p:xfrm>
          <a:off x="5936622" y="1432030"/>
          <a:ext cx="5769602" cy="4720577"/>
        </p:xfrm>
        <a:graphic>
          <a:graphicData uri="http://schemas.openxmlformats.org/drawingml/2006/table">
            <a:tbl>
              <a:tblPr firstRow="1" firstCol="1" bandRow="1">
                <a:tableStyleId>{93296810-A885-4BE3-A3E7-6D5BEEA58F35}</a:tableStyleId>
              </a:tblPr>
              <a:tblGrid>
                <a:gridCol w="847505">
                  <a:extLst>
                    <a:ext uri="{9D8B030D-6E8A-4147-A177-3AD203B41FA5}">
                      <a16:colId xmlns:a16="http://schemas.microsoft.com/office/drawing/2014/main" val="1800501026"/>
                    </a:ext>
                  </a:extLst>
                </a:gridCol>
                <a:gridCol w="1146017">
                  <a:extLst>
                    <a:ext uri="{9D8B030D-6E8A-4147-A177-3AD203B41FA5}">
                      <a16:colId xmlns:a16="http://schemas.microsoft.com/office/drawing/2014/main" val="982707451"/>
                    </a:ext>
                  </a:extLst>
                </a:gridCol>
                <a:gridCol w="1214109">
                  <a:extLst>
                    <a:ext uri="{9D8B030D-6E8A-4147-A177-3AD203B41FA5}">
                      <a16:colId xmlns:a16="http://schemas.microsoft.com/office/drawing/2014/main" val="2684260312"/>
                    </a:ext>
                  </a:extLst>
                </a:gridCol>
                <a:gridCol w="1258491">
                  <a:extLst>
                    <a:ext uri="{9D8B030D-6E8A-4147-A177-3AD203B41FA5}">
                      <a16:colId xmlns:a16="http://schemas.microsoft.com/office/drawing/2014/main" val="3689486595"/>
                    </a:ext>
                  </a:extLst>
                </a:gridCol>
                <a:gridCol w="1303480">
                  <a:extLst>
                    <a:ext uri="{9D8B030D-6E8A-4147-A177-3AD203B41FA5}">
                      <a16:colId xmlns:a16="http://schemas.microsoft.com/office/drawing/2014/main" val="3765212750"/>
                    </a:ext>
                  </a:extLst>
                </a:gridCol>
              </a:tblGrid>
              <a:tr h="203275">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CLASS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gridSpan="4">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SNAPSHOT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7817305"/>
                  </a:ext>
                </a:extLst>
              </a:tr>
              <a:tr h="1088928">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Tomato Damaged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extLst>
                  <a:ext uri="{0D108BD9-81ED-4DB2-BD59-A6C34878D82A}">
                    <a16:rowId xmlns:a16="http://schemas.microsoft.com/office/drawing/2014/main" val="3532827500"/>
                  </a:ext>
                </a:extLst>
              </a:tr>
              <a:tr h="1183244">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Tomato Ripe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extLst>
                  <a:ext uri="{0D108BD9-81ED-4DB2-BD59-A6C34878D82A}">
                    <a16:rowId xmlns:a16="http://schemas.microsoft.com/office/drawing/2014/main" val="2664527449"/>
                  </a:ext>
                </a:extLst>
              </a:tr>
              <a:tr h="1129161">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Tomato Unripe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extLst>
                  <a:ext uri="{0D108BD9-81ED-4DB2-BD59-A6C34878D82A}">
                    <a16:rowId xmlns:a16="http://schemas.microsoft.com/office/drawing/2014/main" val="2079437735"/>
                  </a:ext>
                </a:extLst>
              </a:tr>
              <a:tr h="1115969">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Tomato Old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660" marR="65660" marT="0" marB="0" anchor="ctr"/>
                </a:tc>
                <a:extLst>
                  <a:ext uri="{0D108BD9-81ED-4DB2-BD59-A6C34878D82A}">
                    <a16:rowId xmlns:a16="http://schemas.microsoft.com/office/drawing/2014/main" val="4115726798"/>
                  </a:ext>
                </a:extLst>
              </a:tr>
            </a:tbl>
          </a:graphicData>
        </a:graphic>
      </p:graphicFrame>
      <p:pic>
        <p:nvPicPr>
          <p:cNvPr id="2089" name="Picture 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27136" y="1789217"/>
            <a:ext cx="7334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5113" y="1745524"/>
            <a:ext cx="790575" cy="790575"/>
          </a:xfrm>
          <a:prstGeom prst="rect">
            <a:avLst/>
          </a:prstGeom>
          <a:noFill/>
          <a:extLst>
            <a:ext uri="{909E8E84-426E-40DD-AFC4-6F175D3DCCD1}">
              <a14:hiddenFill xmlns:a14="http://schemas.microsoft.com/office/drawing/2010/main">
                <a:solidFill>
                  <a:srgbClr val="FFFFFF"/>
                </a:solidFill>
              </a14:hiddenFill>
            </a:ext>
          </a:extLst>
        </p:spPr>
      </p:pic>
      <p:pic>
        <p:nvPicPr>
          <p:cNvPr id="2087" name="Picture 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01827" y="1770891"/>
            <a:ext cx="809625" cy="80962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70440" y="1696446"/>
            <a:ext cx="895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2085" name="Picture 5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3527" y="2922886"/>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86240" y="2856211"/>
            <a:ext cx="866775" cy="866775"/>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5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07112" y="28611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94240" y="2856211"/>
            <a:ext cx="97155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46865" y="4087185"/>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5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52915" y="4043098"/>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5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66027" y="4041043"/>
            <a:ext cx="819150" cy="81915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5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46640" y="4132051"/>
            <a:ext cx="819150" cy="819150"/>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6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942103" y="5193044"/>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6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33865" y="5154944"/>
            <a:ext cx="819150" cy="819150"/>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11352" y="5164483"/>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flipV="1">
            <a:off x="10665690" y="5154944"/>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69042" y="6213658"/>
            <a:ext cx="2826415" cy="369332"/>
          </a:xfrm>
          <a:prstGeom prst="rect">
            <a:avLst/>
          </a:prstGeom>
          <a:noFill/>
        </p:spPr>
        <p:txBody>
          <a:bodyPr wrap="none" rtlCol="0">
            <a:spAutoFit/>
          </a:bodyPr>
          <a:lstStyle/>
          <a:p>
            <a:pPr marL="342900" indent="-342900">
              <a:buFont typeface="Arial" panose="020B0604020202020204" pitchFamily="34" charset="0"/>
              <a:buChar char="•"/>
            </a:pPr>
            <a:r>
              <a:rPr lang="en-US" b="1" i="1" dirty="0" smtClean="0">
                <a:latin typeface="Times New Roman" panose="02020603050405020304" pitchFamily="18" charset="0"/>
                <a:cs typeface="Times New Roman" panose="02020603050405020304" pitchFamily="18" charset="0"/>
              </a:rPr>
              <a:t>Banana Dataset Sample</a:t>
            </a:r>
            <a:endParaRPr lang="en-US" b="1" i="1" dirty="0">
              <a:latin typeface="Times New Roman" panose="02020603050405020304" pitchFamily="18" charset="0"/>
              <a:cs typeface="Times New Roman" panose="02020603050405020304" pitchFamily="18" charset="0"/>
            </a:endParaRPr>
          </a:p>
        </p:txBody>
      </p:sp>
      <p:sp>
        <p:nvSpPr>
          <p:cNvPr id="65" name="TextBox 64"/>
          <p:cNvSpPr txBox="1"/>
          <p:nvPr/>
        </p:nvSpPr>
        <p:spPr>
          <a:xfrm>
            <a:off x="7642400" y="6219846"/>
            <a:ext cx="2779607" cy="369332"/>
          </a:xfrm>
          <a:prstGeom prst="rect">
            <a:avLst/>
          </a:prstGeom>
          <a:noFill/>
        </p:spPr>
        <p:txBody>
          <a:bodyPr wrap="none" rtlCol="0">
            <a:spAutoFit/>
          </a:bodyPr>
          <a:lstStyle/>
          <a:p>
            <a:pPr marL="342900" indent="-342900">
              <a:buFont typeface="Arial" panose="020B0604020202020204" pitchFamily="34" charset="0"/>
              <a:buChar char="•"/>
            </a:pPr>
            <a:r>
              <a:rPr lang="en-US" b="1" i="1" dirty="0" smtClean="0">
                <a:latin typeface="Times New Roman" panose="02020603050405020304" pitchFamily="18" charset="0"/>
                <a:cs typeface="Times New Roman" panose="02020603050405020304" pitchFamily="18" charset="0"/>
              </a:rPr>
              <a:t>Tomato Dataset Sample</a:t>
            </a:r>
            <a:endParaRPr 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120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smtClean="0">
                <a:latin typeface="Times New Roman"/>
                <a:ea typeface="Times New Roman"/>
                <a:cs typeface="Times New Roman"/>
                <a:sym typeface="Times New Roman"/>
              </a:rPr>
              <a:t>Dataset (Contd.)</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22</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614541718"/>
              </p:ext>
            </p:extLst>
          </p:nvPr>
        </p:nvGraphicFramePr>
        <p:xfrm>
          <a:off x="2913137" y="1276985"/>
          <a:ext cx="5695285" cy="5101790"/>
        </p:xfrm>
        <a:graphic>
          <a:graphicData uri="http://schemas.openxmlformats.org/drawingml/2006/table">
            <a:tbl>
              <a:tblPr firstRow="1" firstCol="1" bandRow="1">
                <a:tableStyleId>{93296810-A885-4BE3-A3E7-6D5BEEA58F35}</a:tableStyleId>
              </a:tblPr>
              <a:tblGrid>
                <a:gridCol w="841111">
                  <a:extLst>
                    <a:ext uri="{9D8B030D-6E8A-4147-A177-3AD203B41FA5}">
                      <a16:colId xmlns:a16="http://schemas.microsoft.com/office/drawing/2014/main" val="2053700511"/>
                    </a:ext>
                  </a:extLst>
                </a:gridCol>
                <a:gridCol w="1114905">
                  <a:extLst>
                    <a:ext uri="{9D8B030D-6E8A-4147-A177-3AD203B41FA5}">
                      <a16:colId xmlns:a16="http://schemas.microsoft.com/office/drawing/2014/main" val="2771225600"/>
                    </a:ext>
                  </a:extLst>
                </a:gridCol>
                <a:gridCol w="1213543">
                  <a:extLst>
                    <a:ext uri="{9D8B030D-6E8A-4147-A177-3AD203B41FA5}">
                      <a16:colId xmlns:a16="http://schemas.microsoft.com/office/drawing/2014/main" val="1687958750"/>
                    </a:ext>
                  </a:extLst>
                </a:gridCol>
                <a:gridCol w="1242837">
                  <a:extLst>
                    <a:ext uri="{9D8B030D-6E8A-4147-A177-3AD203B41FA5}">
                      <a16:colId xmlns:a16="http://schemas.microsoft.com/office/drawing/2014/main" val="432521337"/>
                    </a:ext>
                  </a:extLst>
                </a:gridCol>
                <a:gridCol w="1282889">
                  <a:extLst>
                    <a:ext uri="{9D8B030D-6E8A-4147-A177-3AD203B41FA5}">
                      <a16:colId xmlns:a16="http://schemas.microsoft.com/office/drawing/2014/main" val="3604783737"/>
                    </a:ext>
                  </a:extLst>
                </a:gridCol>
              </a:tblGrid>
              <a:tr h="173282">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CLASS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gridSpan="4">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SNAPSHOTS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2508765"/>
                  </a:ext>
                </a:extLst>
              </a:tr>
              <a:tr h="1041264">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Green Chili Damaged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extLst>
                  <a:ext uri="{0D108BD9-81ED-4DB2-BD59-A6C34878D82A}">
                    <a16:rowId xmlns:a16="http://schemas.microsoft.com/office/drawing/2014/main" val="3879572980"/>
                  </a:ext>
                </a:extLst>
              </a:tr>
              <a:tr h="1029456">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Green Chili Dried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extLst>
                  <a:ext uri="{0D108BD9-81ED-4DB2-BD59-A6C34878D82A}">
                    <a16:rowId xmlns:a16="http://schemas.microsoft.com/office/drawing/2014/main" val="1176995089"/>
                  </a:ext>
                </a:extLst>
              </a:tr>
              <a:tr h="981104">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Green Chili Old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extLst>
                  <a:ext uri="{0D108BD9-81ED-4DB2-BD59-A6C34878D82A}">
                    <a16:rowId xmlns:a16="http://schemas.microsoft.com/office/drawing/2014/main" val="3584011770"/>
                  </a:ext>
                </a:extLst>
              </a:tr>
              <a:tr h="873155">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Green Chili Ripe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extLst>
                  <a:ext uri="{0D108BD9-81ED-4DB2-BD59-A6C34878D82A}">
                    <a16:rowId xmlns:a16="http://schemas.microsoft.com/office/drawing/2014/main" val="652846187"/>
                  </a:ext>
                </a:extLst>
              </a:tr>
              <a:tr h="981104">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Green Chili Unripe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p>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tc>
                  <a:txBody>
                    <a:bodyPr/>
                    <a:lstStyle/>
                    <a:p>
                      <a:pPr algn="ctr">
                        <a:lnSpc>
                          <a:spcPct val="107000"/>
                        </a:lnSpc>
                        <a:spcAft>
                          <a:spcPts val="0"/>
                        </a:spcAft>
                      </a:pPr>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018" marR="52018" marT="0" marB="0" anchor="ctr"/>
                </a:tc>
                <a:extLst>
                  <a:ext uri="{0D108BD9-81ED-4DB2-BD59-A6C34878D82A}">
                    <a16:rowId xmlns:a16="http://schemas.microsoft.com/office/drawing/2014/main" val="2792925070"/>
                  </a:ext>
                </a:extLst>
              </a:tr>
            </a:tbl>
          </a:graphicData>
        </a:graphic>
      </p:graphicFrame>
      <p:pic>
        <p:nvPicPr>
          <p:cNvPr id="3092" name="Picture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085" y="1577565"/>
            <a:ext cx="774699" cy="774699"/>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6" y="1514741"/>
            <a:ext cx="847836" cy="84783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279050" y="1577565"/>
            <a:ext cx="813709" cy="813709"/>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7229" y="1543684"/>
            <a:ext cx="858714" cy="85871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722" y="2542193"/>
            <a:ext cx="818078" cy="818078"/>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9375" y="2511822"/>
            <a:ext cx="859919" cy="8599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7714" y="2551643"/>
            <a:ext cx="943491" cy="843515"/>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8587" y="2551643"/>
            <a:ext cx="892453" cy="89245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5756" y="3595963"/>
            <a:ext cx="736044" cy="736044"/>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7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91556" y="3593341"/>
            <a:ext cx="767738" cy="76773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7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9050" y="3596764"/>
            <a:ext cx="740387" cy="740387"/>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7229" y="3593341"/>
            <a:ext cx="743811" cy="74381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6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09085" y="4543445"/>
            <a:ext cx="688387" cy="688387"/>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6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15483" y="4547921"/>
            <a:ext cx="743811" cy="7438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7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46356" y="4618651"/>
            <a:ext cx="673081" cy="67308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7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77229" y="4618651"/>
            <a:ext cx="613182" cy="6131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6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11294" y="5540015"/>
            <a:ext cx="717127" cy="71712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6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15483" y="5513332"/>
            <a:ext cx="743811" cy="74381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6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46356" y="5513332"/>
            <a:ext cx="743811" cy="743811"/>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6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77229" y="5513332"/>
            <a:ext cx="743811" cy="74381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4303778" y="6437687"/>
            <a:ext cx="3256020" cy="369332"/>
          </a:xfrm>
          <a:prstGeom prst="rect">
            <a:avLst/>
          </a:prstGeom>
          <a:noFill/>
        </p:spPr>
        <p:txBody>
          <a:bodyPr wrap="none" rtlCol="0">
            <a:spAutoFit/>
          </a:bodyPr>
          <a:lstStyle/>
          <a:p>
            <a:pPr marL="342900" indent="-342900">
              <a:buFont typeface="Arial" panose="020B0604020202020204" pitchFamily="34" charset="0"/>
              <a:buChar char="•"/>
            </a:pPr>
            <a:r>
              <a:rPr lang="en-US" b="1" i="1" dirty="0" smtClean="0">
                <a:latin typeface="Times New Roman" panose="02020603050405020304" pitchFamily="18" charset="0"/>
                <a:cs typeface="Times New Roman" panose="02020603050405020304" pitchFamily="18" charset="0"/>
              </a:rPr>
              <a:t>Green Chili Dataset Sample</a:t>
            </a:r>
            <a:endParaRPr 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2304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0EEE-7E82-34F6-E598-1F793B6F0B91}"/>
              </a:ext>
            </a:extLst>
          </p:cNvPr>
          <p:cNvSpPr>
            <a:spLocks noGrp="1"/>
          </p:cNvSpPr>
          <p:nvPr>
            <p:ph type="title"/>
          </p:nvPr>
        </p:nvSpPr>
        <p:spPr>
          <a:xfrm>
            <a:off x="516834" y="432000"/>
            <a:ext cx="5386255" cy="695740"/>
          </a:xfrm>
        </p:spPr>
        <p:txBody>
          <a:bodyPr/>
          <a:lstStyle/>
          <a:p>
            <a:r>
              <a:rPr lang="en-US" sz="3600" b="1" dirty="0">
                <a:latin typeface="Times New Roman" panose="02020603050405020304" pitchFamily="18" charset="0"/>
                <a:cs typeface="Times New Roman" panose="02020603050405020304" pitchFamily="18" charset="0"/>
              </a:rPr>
              <a:t>MobileNet</a:t>
            </a:r>
            <a:endParaRPr lang="en-PK" sz="3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99CBBC9-99A5-174C-51B2-B52D43680F21}"/>
              </a:ext>
            </a:extLst>
          </p:cNvPr>
          <p:cNvPicPr>
            <a:picLocks noChangeAspect="1"/>
          </p:cNvPicPr>
          <p:nvPr/>
        </p:nvPicPr>
        <p:blipFill>
          <a:blip r:embed="rId2"/>
          <a:stretch>
            <a:fillRect/>
          </a:stretch>
        </p:blipFill>
        <p:spPr>
          <a:xfrm>
            <a:off x="6492592" y="269507"/>
            <a:ext cx="5712878" cy="4251693"/>
          </a:xfrm>
          <a:prstGeom prst="rect">
            <a:avLst/>
          </a:prstGeom>
        </p:spPr>
      </p:pic>
      <p:sp>
        <p:nvSpPr>
          <p:cNvPr id="7" name="Google Shape;197;p8">
            <a:extLst>
              <a:ext uri="{FF2B5EF4-FFF2-40B4-BE49-F238E27FC236}">
                <a16:creationId xmlns:a16="http://schemas.microsoft.com/office/drawing/2014/main" id="{D854E01F-68D2-0C4C-DE85-F815330733EA}"/>
              </a:ext>
            </a:extLst>
          </p:cNvPr>
          <p:cNvSpPr txBox="1">
            <a:spLocks/>
          </p:cNvSpPr>
          <p:nvPr/>
        </p:nvSpPr>
        <p:spPr>
          <a:xfrm>
            <a:off x="516833" y="1328448"/>
            <a:ext cx="5386256" cy="5027902"/>
          </a:xfrm>
          <a:prstGeom prst="rect">
            <a:avLst/>
          </a:prstGeom>
          <a:noFill/>
          <a:ln>
            <a:noFill/>
          </a:ln>
        </p:spPr>
        <p:txBody>
          <a:bodyPr spcFirstLastPara="1" vert="horz" wrap="square" lIns="0" tIns="0" rIns="0" bIns="0" rtlCol="0" anchor="t" anchorCtr="0">
            <a:noAutofit/>
          </a:bodyPr>
          <a:lstStyle>
            <a:lvl1pPr marL="457200" lvl="0" indent="-228600" algn="ctr" defTabSz="914400" rtl="0" eaLnBrk="1" latinLnBrk="0" hangingPunct="1">
              <a:lnSpc>
                <a:spcPct val="90000"/>
              </a:lnSpc>
              <a:spcBef>
                <a:spcPts val="1000"/>
              </a:spcBef>
              <a:spcAft>
                <a:spcPts val="0"/>
              </a:spcAft>
              <a:buSzPts val="6000"/>
              <a:buFont typeface="Arial" panose="020B0604020202020204" pitchFamily="34" charset="0"/>
              <a:buNone/>
              <a:defRPr sz="60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342900" indent="-342900" algn="l">
              <a:buSzPts val="2000"/>
              <a:buFont typeface="Wingdings" panose="05000000000000000000" pitchFamily="2" charset="2"/>
              <a:buChar char="Ø"/>
            </a:pPr>
            <a:r>
              <a:rPr lang="en-US" sz="2000" dirty="0" smtClean="0">
                <a:latin typeface="Times New Roman"/>
                <a:ea typeface="Times New Roman"/>
                <a:cs typeface="Times New Roman"/>
                <a:sym typeface="Times New Roman"/>
              </a:rPr>
              <a:t>Integrated MobileNet in our Application</a:t>
            </a:r>
            <a:endParaRPr lang="en-US" sz="2000" dirty="0">
              <a:latin typeface="Times New Roman"/>
              <a:ea typeface="Times New Roman"/>
              <a:cs typeface="Times New Roman"/>
              <a:sym typeface="Times New Roman"/>
            </a:endParaRPr>
          </a:p>
          <a:p>
            <a:pPr marL="342900" indent="-342900" algn="l">
              <a:buSzPts val="2000"/>
              <a:buFont typeface="Wingdings" panose="05000000000000000000" pitchFamily="2" charset="2"/>
              <a:buChar char="Ø"/>
            </a:pPr>
            <a:endParaRPr lang="en-US" sz="2000" dirty="0" smtClean="0">
              <a:latin typeface="Times New Roman"/>
              <a:ea typeface="Times New Roman"/>
              <a:cs typeface="Times New Roman"/>
              <a:sym typeface="Times New Roman"/>
            </a:endParaRPr>
          </a:p>
          <a:p>
            <a:pPr marL="342900" indent="-342900" algn="l">
              <a:buSzPts val="2000"/>
              <a:buFont typeface="Wingdings" panose="05000000000000000000" pitchFamily="2" charset="2"/>
              <a:buChar char="Ø"/>
            </a:pPr>
            <a:r>
              <a:rPr lang="en-US" sz="2000" dirty="0" smtClean="0">
                <a:latin typeface="Times New Roman"/>
                <a:ea typeface="Times New Roman"/>
                <a:cs typeface="Times New Roman"/>
                <a:sym typeface="Times New Roman"/>
              </a:rPr>
              <a:t>MobileNet </a:t>
            </a:r>
            <a:r>
              <a:rPr lang="en-US" sz="2000" dirty="0">
                <a:latin typeface="Times New Roman"/>
                <a:ea typeface="Times New Roman"/>
                <a:cs typeface="Times New Roman"/>
                <a:sym typeface="Times New Roman"/>
              </a:rPr>
              <a:t>is a convolutional neural network that  uses </a:t>
            </a:r>
            <a:r>
              <a:rPr lang="en-US" sz="2000" dirty="0" smtClean="0">
                <a:latin typeface="Times New Roman"/>
                <a:ea typeface="Times New Roman"/>
                <a:cs typeface="Times New Roman"/>
                <a:sym typeface="Times New Roman"/>
              </a:rPr>
              <a:t>depth wise </a:t>
            </a:r>
            <a:r>
              <a:rPr lang="en-US" sz="2000" dirty="0">
                <a:latin typeface="Times New Roman"/>
                <a:ea typeface="Times New Roman"/>
                <a:cs typeface="Times New Roman"/>
                <a:sym typeface="Times New Roman"/>
              </a:rPr>
              <a:t>separable convolutions and has an input size of 224 by 224.</a:t>
            </a:r>
          </a:p>
          <a:p>
            <a:pPr marL="0" indent="0" algn="l">
              <a:buSzPts val="2000"/>
            </a:pPr>
            <a:endParaRPr lang="en-US" sz="2000" dirty="0">
              <a:latin typeface="Times New Roman"/>
              <a:ea typeface="Times New Roman"/>
              <a:cs typeface="Times New Roman"/>
              <a:sym typeface="Times New Roman"/>
            </a:endParaRPr>
          </a:p>
          <a:p>
            <a:pPr marL="342900" indent="-342900" algn="l">
              <a:buSzPts val="2000"/>
              <a:buFont typeface="Wingdings" panose="05000000000000000000" pitchFamily="2" charset="2"/>
              <a:buChar char="Ø"/>
            </a:pPr>
            <a:r>
              <a:rPr lang="en-US" sz="2000" dirty="0">
                <a:latin typeface="Times New Roman"/>
                <a:ea typeface="Times New Roman"/>
                <a:cs typeface="Times New Roman"/>
                <a:sym typeface="Times New Roman"/>
              </a:rPr>
              <a:t>Mobile Net split the convolution into a </a:t>
            </a:r>
            <a:r>
              <a:rPr lang="en-US" sz="2000" b="1" dirty="0">
                <a:latin typeface="Times New Roman"/>
                <a:ea typeface="Times New Roman"/>
                <a:cs typeface="Times New Roman"/>
                <a:sym typeface="Times New Roman"/>
              </a:rPr>
              <a:t>3x3 depth-wise convolution </a:t>
            </a:r>
            <a:r>
              <a:rPr lang="en-US" sz="2000" dirty="0">
                <a:latin typeface="Times New Roman"/>
                <a:ea typeface="Times New Roman"/>
                <a:cs typeface="Times New Roman"/>
                <a:sym typeface="Times New Roman"/>
              </a:rPr>
              <a:t>and a </a:t>
            </a:r>
            <a:r>
              <a:rPr lang="en-US" sz="2000" b="1" dirty="0">
                <a:latin typeface="Times New Roman"/>
                <a:ea typeface="Times New Roman"/>
                <a:cs typeface="Times New Roman"/>
                <a:sym typeface="Times New Roman"/>
              </a:rPr>
              <a:t>1x1 pointwise convolution</a:t>
            </a:r>
            <a:r>
              <a:rPr lang="en-US" sz="2000" dirty="0">
                <a:latin typeface="Times New Roman"/>
                <a:ea typeface="Times New Roman"/>
                <a:cs typeface="Times New Roman"/>
                <a:sym typeface="Times New Roman"/>
              </a:rPr>
              <a:t>, as shown in the figure.</a:t>
            </a:r>
          </a:p>
          <a:p>
            <a:pPr marL="0" indent="0" algn="l">
              <a:buSzPts val="2000"/>
            </a:pPr>
            <a:endParaRPr lang="en-US" sz="2000" dirty="0">
              <a:latin typeface="Times New Roman"/>
              <a:ea typeface="Times New Roman"/>
              <a:cs typeface="Times New Roman"/>
              <a:sym typeface="Times New Roman"/>
            </a:endParaRPr>
          </a:p>
          <a:p>
            <a:pPr marL="342900" indent="-342900" algn="l">
              <a:buSzPts val="2000"/>
              <a:buFont typeface="Wingdings" panose="05000000000000000000" pitchFamily="2" charset="2"/>
              <a:buChar char="Ø"/>
            </a:pPr>
            <a:r>
              <a:rPr lang="en-US" sz="2000" b="1" dirty="0">
                <a:latin typeface="Times New Roman"/>
                <a:ea typeface="Times New Roman"/>
                <a:cs typeface="Times New Roman"/>
                <a:sym typeface="Times New Roman"/>
              </a:rPr>
              <a:t>We implemented MobileNet on our dataset and achieved an accuracy of 95%.</a:t>
            </a:r>
          </a:p>
          <a:p>
            <a:pPr marL="342900" indent="-342900" algn="l">
              <a:buSzPts val="2000"/>
              <a:buFont typeface="Wingdings" panose="05000000000000000000" pitchFamily="2" charset="2"/>
              <a:buChar char="Ø"/>
            </a:pPr>
            <a:endParaRPr lang="en-US" sz="2000" dirty="0">
              <a:latin typeface="Times New Roman"/>
              <a:ea typeface="Times New Roman"/>
              <a:cs typeface="Times New Roman"/>
              <a:sym typeface="Times New Roman"/>
            </a:endParaRPr>
          </a:p>
        </p:txBody>
      </p:sp>
      <p:graphicFrame>
        <p:nvGraphicFramePr>
          <p:cNvPr id="3" name="Table 2">
            <a:extLst>
              <a:ext uri="{FF2B5EF4-FFF2-40B4-BE49-F238E27FC236}">
                <a16:creationId xmlns:a16="http://schemas.microsoft.com/office/drawing/2014/main" id="{F119D6BC-6CDA-B3AC-8331-57F938857BE6}"/>
              </a:ext>
            </a:extLst>
          </p:cNvPr>
          <p:cNvGraphicFramePr>
            <a:graphicFrameLocks noGrp="1"/>
          </p:cNvGraphicFramePr>
          <p:nvPr>
            <p:extLst>
              <p:ext uri="{D42A27DB-BD31-4B8C-83A1-F6EECF244321}">
                <p14:modId xmlns:p14="http://schemas.microsoft.com/office/powerpoint/2010/main" val="1374837653"/>
              </p:ext>
            </p:extLst>
          </p:nvPr>
        </p:nvGraphicFramePr>
        <p:xfrm>
          <a:off x="6273802" y="4521200"/>
          <a:ext cx="5768908" cy="1611088"/>
        </p:xfrm>
        <a:graphic>
          <a:graphicData uri="http://schemas.openxmlformats.org/drawingml/2006/table">
            <a:tbl>
              <a:tblPr firstRow="1" firstCol="1" bandRow="1">
                <a:tableStyleId>{616DA210-FB5B-4158-B5E0-FEB733F419BA}</a:tableStyleId>
              </a:tblPr>
              <a:tblGrid>
                <a:gridCol w="2970123">
                  <a:extLst>
                    <a:ext uri="{9D8B030D-6E8A-4147-A177-3AD203B41FA5}">
                      <a16:colId xmlns:a16="http://schemas.microsoft.com/office/drawing/2014/main" val="2690317854"/>
                    </a:ext>
                  </a:extLst>
                </a:gridCol>
                <a:gridCol w="2798785">
                  <a:extLst>
                    <a:ext uri="{9D8B030D-6E8A-4147-A177-3AD203B41FA5}">
                      <a16:colId xmlns:a16="http://schemas.microsoft.com/office/drawing/2014/main" val="1449082343"/>
                    </a:ext>
                  </a:extLst>
                </a:gridCol>
              </a:tblGrid>
              <a:tr h="402772">
                <a:tc>
                  <a:txBody>
                    <a:bodyPr/>
                    <a:lstStyle/>
                    <a:p>
                      <a:pPr marL="0" marR="0" indent="0" algn="ctr">
                        <a:lnSpc>
                          <a:spcPct val="150000"/>
                        </a:lnSpc>
                        <a:spcBef>
                          <a:spcPts val="0"/>
                        </a:spcBef>
                        <a:spcAft>
                          <a:spcPts val="20"/>
                        </a:spcAft>
                      </a:pPr>
                      <a:r>
                        <a:rPr lang="en-US" sz="1600" dirty="0">
                          <a:effectLst/>
                        </a:rPr>
                        <a:t>TPR average</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20"/>
                        </a:spcAft>
                      </a:pPr>
                      <a:r>
                        <a:rPr lang="en-US" sz="1600" b="0" dirty="0">
                          <a:effectLst/>
                          <a:latin typeface="Times New Roman" panose="02020603050405020304" pitchFamily="18" charset="0"/>
                          <a:cs typeface="Times New Roman" panose="02020603050405020304" pitchFamily="18" charset="0"/>
                        </a:rPr>
                        <a:t>0.9058942945130736</a:t>
                      </a:r>
                      <a:endParaRPr lang="en-US" sz="16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5614775"/>
                  </a:ext>
                </a:extLst>
              </a:tr>
              <a:tr h="402772">
                <a:tc>
                  <a:txBody>
                    <a:bodyPr/>
                    <a:lstStyle/>
                    <a:p>
                      <a:pPr marL="0" marR="0" indent="0" algn="ctr">
                        <a:lnSpc>
                          <a:spcPct val="150000"/>
                        </a:lnSpc>
                        <a:spcBef>
                          <a:spcPts val="0"/>
                        </a:spcBef>
                        <a:spcAft>
                          <a:spcPts val="20"/>
                        </a:spcAft>
                      </a:pPr>
                      <a:r>
                        <a:rPr lang="en-US" sz="1600" dirty="0">
                          <a:effectLst/>
                        </a:rPr>
                        <a:t>FPR average</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2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0.002858193302300445</a:t>
                      </a:r>
                    </a:p>
                  </a:txBody>
                  <a:tcPr marL="68580" marR="68580" marT="0" marB="0"/>
                </a:tc>
                <a:extLst>
                  <a:ext uri="{0D108BD9-81ED-4DB2-BD59-A6C34878D82A}">
                    <a16:rowId xmlns:a16="http://schemas.microsoft.com/office/drawing/2014/main" val="2999987615"/>
                  </a:ext>
                </a:extLst>
              </a:tr>
              <a:tr h="402772">
                <a:tc>
                  <a:txBody>
                    <a:bodyPr/>
                    <a:lstStyle/>
                    <a:p>
                      <a:pPr marL="0" marR="0" indent="0" algn="ctr">
                        <a:lnSpc>
                          <a:spcPct val="150000"/>
                        </a:lnSpc>
                        <a:spcBef>
                          <a:spcPts val="0"/>
                        </a:spcBef>
                        <a:spcAft>
                          <a:spcPts val="20"/>
                        </a:spcAft>
                      </a:pPr>
                      <a:r>
                        <a:rPr lang="en-US" sz="1600" dirty="0">
                          <a:effectLst/>
                        </a:rPr>
                        <a:t>TNR average</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2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0.9971418066976995</a:t>
                      </a:r>
                    </a:p>
                  </a:txBody>
                  <a:tcPr marL="68580" marR="68580" marT="0" marB="0"/>
                </a:tc>
                <a:extLst>
                  <a:ext uri="{0D108BD9-81ED-4DB2-BD59-A6C34878D82A}">
                    <a16:rowId xmlns:a16="http://schemas.microsoft.com/office/drawing/2014/main" val="4254565318"/>
                  </a:ext>
                </a:extLst>
              </a:tr>
              <a:tr h="402772">
                <a:tc>
                  <a:txBody>
                    <a:bodyPr/>
                    <a:lstStyle/>
                    <a:p>
                      <a:pPr marL="0" marR="0" indent="0" algn="ctr">
                        <a:lnSpc>
                          <a:spcPct val="150000"/>
                        </a:lnSpc>
                        <a:spcBef>
                          <a:spcPts val="0"/>
                        </a:spcBef>
                        <a:spcAft>
                          <a:spcPts val="20"/>
                        </a:spcAft>
                      </a:pPr>
                      <a:r>
                        <a:rPr lang="en-US" sz="1600" dirty="0">
                          <a:effectLst/>
                        </a:rPr>
                        <a:t>FNR average</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2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0.0941057054869264</a:t>
                      </a:r>
                    </a:p>
                  </a:txBody>
                  <a:tcPr marL="68580" marR="68580" marT="0" marB="0"/>
                </a:tc>
                <a:extLst>
                  <a:ext uri="{0D108BD9-81ED-4DB2-BD59-A6C34878D82A}">
                    <a16:rowId xmlns:a16="http://schemas.microsoft.com/office/drawing/2014/main" val="3592523252"/>
                  </a:ext>
                </a:extLst>
              </a:tr>
            </a:tbl>
          </a:graphicData>
        </a:graphic>
      </p:graphicFrame>
    </p:spTree>
    <p:extLst>
      <p:ext uri="{BB962C8B-B14F-4D97-AF65-F5344CB8AC3E}">
        <p14:creationId xmlns:p14="http://schemas.microsoft.com/office/powerpoint/2010/main" val="576763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074D-7BAB-4EB6-6960-D96E1989D571}"/>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MobileNet Accuracy and Loss</a:t>
            </a:r>
            <a:endParaRPr lang="en-PK"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00F7EC4-6FAD-A7FB-0D1C-FA9E9A613895}"/>
              </a:ext>
            </a:extLst>
          </p:cNvPr>
          <p:cNvPicPr>
            <a:picLocks noChangeAspect="1"/>
          </p:cNvPicPr>
          <p:nvPr/>
        </p:nvPicPr>
        <p:blipFill>
          <a:blip r:embed="rId2"/>
          <a:stretch>
            <a:fillRect/>
          </a:stretch>
        </p:blipFill>
        <p:spPr>
          <a:xfrm>
            <a:off x="6096000" y="2168460"/>
            <a:ext cx="5564578" cy="3821757"/>
          </a:xfrm>
          <a:prstGeom prst="rect">
            <a:avLst/>
          </a:prstGeom>
        </p:spPr>
      </p:pic>
      <p:pic>
        <p:nvPicPr>
          <p:cNvPr id="7" name="Picture 6">
            <a:extLst>
              <a:ext uri="{FF2B5EF4-FFF2-40B4-BE49-F238E27FC236}">
                <a16:creationId xmlns:a16="http://schemas.microsoft.com/office/drawing/2014/main" id="{E4A1FC79-0AB2-4E00-3307-81DC7C5EF8D4}"/>
              </a:ext>
            </a:extLst>
          </p:cNvPr>
          <p:cNvPicPr>
            <a:picLocks noChangeAspect="1"/>
          </p:cNvPicPr>
          <p:nvPr/>
        </p:nvPicPr>
        <p:blipFill>
          <a:blip r:embed="rId3"/>
          <a:stretch>
            <a:fillRect/>
          </a:stretch>
        </p:blipFill>
        <p:spPr>
          <a:xfrm>
            <a:off x="636259" y="1738552"/>
            <a:ext cx="5652782" cy="4387928"/>
          </a:xfrm>
          <a:prstGeom prst="rect">
            <a:avLst/>
          </a:prstGeom>
        </p:spPr>
      </p:pic>
    </p:spTree>
    <p:extLst>
      <p:ext uri="{BB962C8B-B14F-4D97-AF65-F5344CB8AC3E}">
        <p14:creationId xmlns:p14="http://schemas.microsoft.com/office/powerpoint/2010/main" val="1986650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a:latin typeface="Times New Roman"/>
                <a:ea typeface="Times New Roman"/>
                <a:cs typeface="Times New Roman"/>
                <a:sym typeface="Times New Roman"/>
              </a:rPr>
              <a:t>Why we chose MobileNet? (Best Accuracy)</a:t>
            </a:r>
          </a:p>
        </p:txBody>
      </p:sp>
      <p:sp>
        <p:nvSpPr>
          <p:cNvPr id="310" name="Google Shape;310;p21"/>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25</a:t>
            </a:fld>
            <a:endParaRPr/>
          </a:p>
        </p:txBody>
      </p:sp>
      <p:sp>
        <p:nvSpPr>
          <p:cNvPr id="311" name="Google Shape;311;p21"/>
          <p:cNvSpPr txBox="1">
            <a:spLocks noGrp="1"/>
          </p:cNvSpPr>
          <p:nvPr>
            <p:ph type="body" idx="1"/>
          </p:nvPr>
        </p:nvSpPr>
        <p:spPr>
          <a:xfrm>
            <a:off x="516834" y="1503772"/>
            <a:ext cx="11199223" cy="5354228"/>
          </a:xfrm>
          <a:prstGeom prst="rect">
            <a:avLst/>
          </a:prstGeom>
          <a:noFill/>
          <a:ln>
            <a:noFill/>
          </a:ln>
        </p:spPr>
        <p:txBody>
          <a:bodyPr spcFirstLastPara="1" wrap="square" lIns="0" tIns="0" rIns="0" bIns="0" anchor="t" anchorCtr="0">
            <a:noAutofit/>
          </a:bodyPr>
          <a:lstStyle/>
          <a:p>
            <a:pPr marL="0" lvl="0" indent="0" algn="l">
              <a:spcBef>
                <a:spcPts val="0"/>
              </a:spcBef>
              <a:buClr>
                <a:srgbClr val="029B2D"/>
              </a:buClr>
              <a:buSzPts val="2000"/>
            </a:pPr>
            <a:r>
              <a:rPr lang="en-US" sz="1800" dirty="0">
                <a:latin typeface="Times New Roman"/>
                <a:ea typeface="Times New Roman"/>
                <a:cs typeface="Times New Roman"/>
                <a:sym typeface="Times New Roman"/>
              </a:rPr>
              <a:t>Many real-life classification applications, such as robotics, autonomous driving, smartphone, </a:t>
            </a:r>
            <a:r>
              <a:rPr lang="en-US" sz="1800" dirty="0" smtClean="0">
                <a:latin typeface="Times New Roman"/>
                <a:ea typeface="Times New Roman"/>
                <a:cs typeface="Times New Roman"/>
                <a:sym typeface="Times New Roman"/>
              </a:rPr>
              <a:t>etc., </a:t>
            </a:r>
            <a:r>
              <a:rPr lang="en-US" sz="1800" dirty="0">
                <a:latin typeface="Times New Roman"/>
                <a:ea typeface="Times New Roman"/>
                <a:cs typeface="Times New Roman"/>
                <a:sym typeface="Times New Roman"/>
              </a:rPr>
              <a:t>the</a:t>
            </a:r>
          </a:p>
          <a:p>
            <a:pPr marL="0" lvl="0" indent="0" algn="l">
              <a:spcBef>
                <a:spcPts val="0"/>
              </a:spcBef>
              <a:buClr>
                <a:srgbClr val="029B2D"/>
              </a:buClr>
              <a:buSzPts val="2000"/>
            </a:pPr>
            <a:r>
              <a:rPr lang="en-US" sz="1800" dirty="0">
                <a:latin typeface="Times New Roman"/>
                <a:ea typeface="Times New Roman"/>
                <a:cs typeface="Times New Roman"/>
                <a:sym typeface="Times New Roman"/>
              </a:rPr>
              <a:t>classification task is highly constrained by the computational resources that are available.</a:t>
            </a:r>
          </a:p>
          <a:p>
            <a:pPr marL="0" lvl="0" indent="0" algn="l">
              <a:spcBef>
                <a:spcPts val="0"/>
              </a:spcBef>
              <a:buClr>
                <a:srgbClr val="029B2D"/>
              </a:buClr>
              <a:buSzPts val="2000"/>
            </a:pPr>
            <a:r>
              <a:rPr lang="en-US" sz="1800" dirty="0">
                <a:latin typeface="Times New Roman"/>
                <a:ea typeface="Times New Roman"/>
                <a:cs typeface="Times New Roman"/>
                <a:sym typeface="Times New Roman"/>
              </a:rPr>
              <a:t>The problem thus becomes to pursue the optimal accuracy subject to a limited computational budget (i.e.</a:t>
            </a:r>
          </a:p>
          <a:p>
            <a:pPr marL="0" lvl="0" indent="0" algn="l">
              <a:spcBef>
                <a:spcPts val="0"/>
              </a:spcBef>
              <a:buClr>
                <a:srgbClr val="029B2D"/>
              </a:buClr>
              <a:buSzPts val="2000"/>
            </a:pPr>
            <a:r>
              <a:rPr lang="en-US" sz="1800" dirty="0">
                <a:latin typeface="Times New Roman"/>
                <a:ea typeface="Times New Roman"/>
                <a:cs typeface="Times New Roman"/>
                <a:sym typeface="Times New Roman"/>
              </a:rPr>
              <a:t>memory and/or MFLOPs).</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b="1" dirty="0">
                <a:latin typeface="Times New Roman"/>
                <a:ea typeface="Times New Roman"/>
                <a:cs typeface="Times New Roman"/>
                <a:sym typeface="Times New Roman"/>
              </a:rPr>
              <a:t>MobileNet</a:t>
            </a:r>
            <a:r>
              <a:rPr lang="en-US" sz="1800" dirty="0">
                <a:latin typeface="Times New Roman"/>
                <a:ea typeface="Times New Roman"/>
                <a:cs typeface="Times New Roman"/>
                <a:sym typeface="Times New Roman"/>
              </a:rPr>
              <a:t> is a type of convolutional neural network (CNN) that has been specifically designed for use on mobile devices with limited computational resources. It has the following advantages:</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dirty="0">
                <a:latin typeface="Times New Roman"/>
                <a:ea typeface="Times New Roman"/>
                <a:cs typeface="Times New Roman"/>
                <a:sym typeface="Times New Roman"/>
              </a:rPr>
              <a:t>1. </a:t>
            </a:r>
            <a:r>
              <a:rPr lang="en-US" sz="1800" b="1" u="sng" dirty="0">
                <a:latin typeface="Times New Roman"/>
                <a:ea typeface="Times New Roman"/>
                <a:cs typeface="Times New Roman"/>
                <a:sym typeface="Times New Roman"/>
              </a:rPr>
              <a:t>Lightweight architecture</a:t>
            </a:r>
            <a:r>
              <a:rPr lang="en-US" sz="1800" dirty="0">
                <a:latin typeface="Times New Roman"/>
                <a:ea typeface="Times New Roman"/>
                <a:cs typeface="Times New Roman"/>
                <a:sym typeface="Times New Roman"/>
              </a:rPr>
              <a:t>: MobileNet has a smaller number of parameters compared to other deep learning models, which makes it ideal for deployment on mobile devices and other embedded systems with limited resources.</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dirty="0">
                <a:latin typeface="Times New Roman"/>
                <a:ea typeface="Times New Roman"/>
                <a:cs typeface="Times New Roman"/>
                <a:sym typeface="Times New Roman"/>
              </a:rPr>
              <a:t>2. </a:t>
            </a:r>
            <a:r>
              <a:rPr lang="en-US" sz="1800" b="1" u="sng" dirty="0">
                <a:latin typeface="Times New Roman"/>
                <a:ea typeface="Times New Roman"/>
                <a:cs typeface="Times New Roman"/>
                <a:sym typeface="Times New Roman"/>
              </a:rPr>
              <a:t>Speed</a:t>
            </a:r>
            <a:r>
              <a:rPr lang="en-US" sz="1800" dirty="0">
                <a:latin typeface="Times New Roman"/>
                <a:ea typeface="Times New Roman"/>
                <a:cs typeface="Times New Roman"/>
                <a:sym typeface="Times New Roman"/>
              </a:rPr>
              <a:t>: Because MobileNet has fewer parameters, it is faster to train and run than other deep learning models. This makes it an ideal choice for real-time applications such as object detection and image recognition.</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dirty="0">
                <a:latin typeface="Times New Roman"/>
                <a:ea typeface="Times New Roman"/>
                <a:cs typeface="Times New Roman"/>
                <a:sym typeface="Times New Roman"/>
              </a:rPr>
              <a:t>3. </a:t>
            </a:r>
            <a:r>
              <a:rPr lang="en-US" sz="1800" b="1" u="sng" dirty="0">
                <a:latin typeface="Times New Roman"/>
                <a:ea typeface="Times New Roman"/>
                <a:cs typeface="Times New Roman"/>
                <a:sym typeface="Times New Roman"/>
              </a:rPr>
              <a:t>Accuracy</a:t>
            </a:r>
            <a:r>
              <a:rPr lang="en-US" sz="1800" dirty="0">
                <a:latin typeface="Times New Roman"/>
                <a:ea typeface="Times New Roman"/>
                <a:cs typeface="Times New Roman"/>
                <a:sym typeface="Times New Roman"/>
              </a:rPr>
              <a:t>: Despite its lightweight architecture, MobileNet can achieve high accuracy on a variety of tasks, including image classification and object detection. It has been shown to perform well on benchmark datasets such as ImageNet.</a:t>
            </a:r>
          </a:p>
          <a:p>
            <a:pPr marL="0" lvl="0" indent="0" algn="l">
              <a:spcBef>
                <a:spcPts val="0"/>
              </a:spcBef>
              <a:buClr>
                <a:srgbClr val="029B2D"/>
              </a:buClr>
              <a:buSzPts val="2000"/>
            </a:pPr>
            <a:endParaRPr lang="en-US" sz="1800" dirty="0">
              <a:latin typeface="Times New Roman"/>
              <a:ea typeface="Times New Roman"/>
              <a:cs typeface="Times New Roman"/>
              <a:sym typeface="Times New Roman"/>
            </a:endParaRPr>
          </a:p>
          <a:p>
            <a:pPr marL="0" lvl="0" indent="0" algn="l">
              <a:spcBef>
                <a:spcPts val="0"/>
              </a:spcBef>
              <a:buClr>
                <a:srgbClr val="029B2D"/>
              </a:buClr>
              <a:buSzPts val="2000"/>
            </a:pPr>
            <a:r>
              <a:rPr lang="en-US" sz="1800" dirty="0">
                <a:latin typeface="Times New Roman"/>
                <a:ea typeface="Times New Roman"/>
                <a:cs typeface="Times New Roman"/>
                <a:sym typeface="Times New Roman"/>
              </a:rPr>
              <a:t>4. </a:t>
            </a:r>
            <a:r>
              <a:rPr lang="en-US" sz="1800" b="1" u="sng" dirty="0">
                <a:latin typeface="Times New Roman"/>
                <a:ea typeface="Times New Roman"/>
                <a:cs typeface="Times New Roman"/>
                <a:sym typeface="Times New Roman"/>
              </a:rPr>
              <a:t>Compatibility</a:t>
            </a:r>
            <a:r>
              <a:rPr lang="en-US" sz="1800" dirty="0">
                <a:latin typeface="Times New Roman"/>
                <a:ea typeface="Times New Roman"/>
                <a:cs typeface="Times New Roman"/>
                <a:sym typeface="Times New Roman"/>
              </a:rPr>
              <a:t>: MobileNet is compatible with a wide range of deep learning frameworks, including TensorFlow, </a:t>
            </a:r>
            <a:r>
              <a:rPr lang="en-US" sz="1800" dirty="0" err="1">
                <a:latin typeface="Times New Roman"/>
                <a:ea typeface="Times New Roman"/>
                <a:cs typeface="Times New Roman"/>
                <a:sym typeface="Times New Roman"/>
              </a:rPr>
              <a:t>Keras</a:t>
            </a:r>
            <a:r>
              <a:rPr lang="en-US" sz="1800" dirty="0">
                <a:latin typeface="Times New Roman"/>
                <a:ea typeface="Times New Roman"/>
                <a:cs typeface="Times New Roman"/>
                <a:sym typeface="Times New Roman"/>
              </a:rPr>
              <a:t>, and PyTorch. This makes it easy to integrate MobileNet into existing deep learning workflows and frameworks.</a:t>
            </a:r>
          </a:p>
          <a:p>
            <a:pPr marL="0" lvl="0" indent="0" algn="l">
              <a:spcBef>
                <a:spcPts val="0"/>
              </a:spcBef>
              <a:buClr>
                <a:srgbClr val="029B2D"/>
              </a:buClr>
              <a:buSzPts val="2000"/>
            </a:pPr>
            <a:endParaRPr lang="en-US" sz="2000" dirty="0">
              <a:latin typeface="Times New Roman"/>
              <a:ea typeface="Times New Roman"/>
              <a:cs typeface="Times New Roman"/>
              <a:sym typeface="Times New Roman"/>
            </a:endParaRPr>
          </a:p>
          <a:p>
            <a:pPr marL="0" lvl="0" indent="0" algn="l">
              <a:spcBef>
                <a:spcPts val="0"/>
              </a:spcBef>
              <a:buClr>
                <a:srgbClr val="029B2D"/>
              </a:buClr>
              <a:buSzPts val="2000"/>
            </a:pPr>
            <a:endParaRPr lang="en-US" sz="2000" dirty="0">
              <a:latin typeface="Times New Roman"/>
              <a:ea typeface="Times New Roman"/>
              <a:cs typeface="Times New Roman"/>
              <a:sym typeface="Times New Roman"/>
            </a:endParaRPr>
          </a:p>
        </p:txBody>
      </p:sp>
      <p:sp>
        <p:nvSpPr>
          <p:cNvPr id="312" name="Google Shape;312;p21"/>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Tree>
    <p:extLst>
      <p:ext uri="{BB962C8B-B14F-4D97-AF65-F5344CB8AC3E}">
        <p14:creationId xmlns:p14="http://schemas.microsoft.com/office/powerpoint/2010/main" val="3498139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lvl="0">
              <a:buSzPts val="3600"/>
            </a:pPr>
            <a:r>
              <a:rPr lang="en-US" sz="2800" b="1" dirty="0" smtClean="0">
                <a:latin typeface="Times New Roman"/>
                <a:ea typeface="Times New Roman"/>
                <a:cs typeface="Times New Roman"/>
                <a:sym typeface="Times New Roman"/>
              </a:rPr>
              <a:t>YOLO v8 </a:t>
            </a:r>
            <a:r>
              <a:rPr lang="en-US" sz="2800" b="1" dirty="0">
                <a:latin typeface="Times New Roman"/>
                <a:ea typeface="Times New Roman"/>
                <a:cs typeface="Times New Roman"/>
                <a:sym typeface="Times New Roman"/>
              </a:rPr>
              <a:t>for improved real-time object detection </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Demo Videos</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26</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2" name="1" title="de">
            <a:hlinkClick r:id="" action="ppaction://media"/>
          </p:cNvPr>
          <p:cNvPicPr>
            <a:picLocks noChangeAspect="1"/>
          </p:cNvPicPr>
          <p:nvPr>
            <a:videoFile r:link="rId1"/>
            <p:extLst>
              <p:ext uri="{DAA4B4D4-6D71-4841-9C94-3DE7FCFB9230}">
                <p14:media xmlns:p14="http://schemas.microsoft.com/office/powerpoint/2010/main" r:embed="rId2">
                  <p14:trim st="511"/>
                </p14:media>
              </p:ext>
            </p:extLst>
          </p:nvPr>
        </p:nvPicPr>
        <p:blipFill>
          <a:blip r:embed="rId8"/>
          <a:stretch>
            <a:fillRect/>
          </a:stretch>
        </p:blipFill>
        <p:spPr>
          <a:xfrm>
            <a:off x="1066630" y="1244215"/>
            <a:ext cx="4759404" cy="2694003"/>
          </a:xfrm>
          <a:prstGeom prst="rect">
            <a:avLst/>
          </a:prstGeom>
          <a:ln>
            <a:noFill/>
          </a:ln>
          <a:effectLst>
            <a:outerShdw blurRad="190500" algn="tl" rotWithShape="0">
              <a:srgbClr val="000000">
                <a:alpha val="70000"/>
              </a:srgbClr>
            </a:outerShdw>
          </a:effectLst>
        </p:spPr>
      </p:pic>
      <p:pic>
        <p:nvPicPr>
          <p:cNvPr id="3" name="2">
            <a:hlinkClick r:id="" action="ppaction://media"/>
          </p:cNvPr>
          <p:cNvPicPr>
            <a:picLocks noChangeAspect="1"/>
          </p:cNvPicPr>
          <p:nvPr>
            <a:videoFile r:link="rId1"/>
            <p:extLst>
              <p:ext uri="{DAA4B4D4-6D71-4841-9C94-3DE7FCFB9230}">
                <p14:media xmlns:p14="http://schemas.microsoft.com/office/powerpoint/2010/main" r:embed="rId3">
                  <p14:trim st="322"/>
                </p14:media>
              </p:ext>
            </p:extLst>
          </p:nvPr>
        </p:nvPicPr>
        <p:blipFill>
          <a:blip r:embed="rId9"/>
          <a:stretch>
            <a:fillRect/>
          </a:stretch>
        </p:blipFill>
        <p:spPr>
          <a:xfrm>
            <a:off x="1066630" y="4054693"/>
            <a:ext cx="4759403" cy="2677164"/>
          </a:xfrm>
          <a:prstGeom prst="rect">
            <a:avLst/>
          </a:prstGeom>
          <a:ln>
            <a:noFill/>
          </a:ln>
          <a:effectLst>
            <a:outerShdw blurRad="190500" algn="tl" rotWithShape="0">
              <a:srgbClr val="000000">
                <a:alpha val="70000"/>
              </a:srgbClr>
            </a:outerShdw>
          </a:effectLst>
        </p:spPr>
      </p:pic>
      <p:pic>
        <p:nvPicPr>
          <p:cNvPr id="7" name="4">
            <a:hlinkClick r:id="" action="ppaction://media"/>
          </p:cNvPr>
          <p:cNvPicPr>
            <a:picLocks noChangeAspect="1"/>
          </p:cNvPicPr>
          <p:nvPr>
            <a:videoFile r:link="rId1"/>
            <p:extLst>
              <p:ext uri="{DAA4B4D4-6D71-4841-9C94-3DE7FCFB9230}">
                <p14:media xmlns:p14="http://schemas.microsoft.com/office/powerpoint/2010/main" r:embed="rId4">
                  <p14:trim st="2162"/>
                </p14:media>
              </p:ext>
            </p:extLst>
          </p:nvPr>
        </p:nvPicPr>
        <p:blipFill>
          <a:blip r:embed="rId10"/>
          <a:stretch>
            <a:fillRect/>
          </a:stretch>
        </p:blipFill>
        <p:spPr>
          <a:xfrm>
            <a:off x="6380748" y="1244592"/>
            <a:ext cx="4787995" cy="2693247"/>
          </a:xfrm>
          <a:prstGeom prst="rect">
            <a:avLst/>
          </a:prstGeom>
          <a:ln>
            <a:noFill/>
          </a:ln>
          <a:effectLst>
            <a:outerShdw blurRad="190500" algn="tl" rotWithShape="0">
              <a:srgbClr val="000000">
                <a:alpha val="70000"/>
              </a:srgbClr>
            </a:outerShdw>
          </a:effectLst>
        </p:spPr>
      </p:pic>
      <p:pic>
        <p:nvPicPr>
          <p:cNvPr id="8" name="3">
            <a:hlinkClick r:id="" action="ppaction://media"/>
          </p:cNvPr>
          <p:cNvPicPr>
            <a:picLocks noChangeAspect="1"/>
          </p:cNvPicPr>
          <p:nvPr>
            <a:videoFile r:link="rId1"/>
            <p:extLst>
              <p:ext uri="{DAA4B4D4-6D71-4841-9C94-3DE7FCFB9230}">
                <p14:media xmlns:p14="http://schemas.microsoft.com/office/powerpoint/2010/main" r:embed="rId5">
                  <p14:trim st="859"/>
                </p14:media>
              </p:ext>
            </p:extLst>
          </p:nvPr>
        </p:nvPicPr>
        <p:blipFill>
          <a:blip r:embed="rId11"/>
          <a:stretch>
            <a:fillRect/>
          </a:stretch>
        </p:blipFill>
        <p:spPr>
          <a:xfrm>
            <a:off x="6380748" y="4021671"/>
            <a:ext cx="4787995" cy="27101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05299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video>
              <p:cMediaNode vol="80000">
                <p:cTn id="25"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6">
            <a:hlinkClick r:id="" action="ppaction://media"/>
          </p:cNvPr>
          <p:cNvPicPr>
            <a:picLocks noChangeAspect="1"/>
          </p:cNvPicPr>
          <p:nvPr>
            <a:videoFile r:link="rId1"/>
            <p:extLst>
              <p:ext uri="{DAA4B4D4-6D71-4841-9C94-3DE7FCFB9230}">
                <p14:media xmlns:p14="http://schemas.microsoft.com/office/powerpoint/2010/main" r:embed="rId2">
                  <p14:trim st="354"/>
                </p14:media>
              </p:ext>
            </p:extLst>
          </p:nvPr>
        </p:nvPicPr>
        <p:blipFill>
          <a:blip r:embed="rId8"/>
          <a:stretch>
            <a:fillRect/>
          </a:stretch>
        </p:blipFill>
        <p:spPr>
          <a:xfrm>
            <a:off x="1616518" y="4085677"/>
            <a:ext cx="4738448" cy="2665376"/>
          </a:xfrm>
          <a:prstGeom prst="rect">
            <a:avLst/>
          </a:prstGeom>
          <a:ln>
            <a:noFill/>
          </a:ln>
          <a:effectLst>
            <a:outerShdw blurRad="190500" algn="tl" rotWithShape="0">
              <a:srgbClr val="000000">
                <a:alpha val="70000"/>
              </a:srgbClr>
            </a:outerShdw>
          </a:effectLst>
        </p:spPr>
      </p:pic>
      <p:pic>
        <p:nvPicPr>
          <p:cNvPr id="2" name="5">
            <a:hlinkClick r:id="" action="ppaction://media"/>
          </p:cNvPr>
          <p:cNvPicPr>
            <a:picLocks noChangeAspect="1"/>
          </p:cNvPicPr>
          <p:nvPr>
            <a:videoFile r:link="rId1"/>
            <p:extLst>
              <p:ext uri="{DAA4B4D4-6D71-4841-9C94-3DE7FCFB9230}">
                <p14:media xmlns:p14="http://schemas.microsoft.com/office/powerpoint/2010/main" r:embed="rId3">
                  <p14:trim st="678"/>
                </p14:media>
              </p:ext>
            </p:extLst>
          </p:nvPr>
        </p:nvPicPr>
        <p:blipFill>
          <a:blip r:embed="rId9"/>
          <a:stretch>
            <a:fillRect/>
          </a:stretch>
        </p:blipFill>
        <p:spPr>
          <a:xfrm>
            <a:off x="1616518" y="1274020"/>
            <a:ext cx="4738448" cy="2665377"/>
          </a:xfrm>
          <a:prstGeom prst="rect">
            <a:avLst/>
          </a:prstGeom>
          <a:ln>
            <a:noFill/>
          </a:ln>
          <a:effectLst>
            <a:outerShdw blurRad="190500" algn="tl" rotWithShape="0">
              <a:srgbClr val="000000">
                <a:alpha val="70000"/>
              </a:srgbClr>
            </a:outerShdw>
          </a:effectLst>
        </p:spPr>
      </p:pic>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lvl="0">
              <a:buSzPts val="3600"/>
            </a:pPr>
            <a:r>
              <a:rPr lang="en-US" sz="2800" b="1" dirty="0" smtClean="0">
                <a:latin typeface="Times New Roman"/>
                <a:ea typeface="Times New Roman"/>
                <a:cs typeface="Times New Roman"/>
                <a:sym typeface="Times New Roman"/>
              </a:rPr>
              <a:t>YOLO v8 </a:t>
            </a:r>
            <a:r>
              <a:rPr lang="en-US" sz="2800" b="1" dirty="0">
                <a:latin typeface="Times New Roman"/>
                <a:ea typeface="Times New Roman"/>
                <a:cs typeface="Times New Roman"/>
                <a:sym typeface="Times New Roman"/>
              </a:rPr>
              <a:t>for improved real-time object detection (Contd.)</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Demo Videos</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27</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13" name="WhatsApp Video 2024-05-15 at 3.18.53 PM">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7243984" y="1274020"/>
            <a:ext cx="3048417" cy="5386161"/>
          </a:xfrm>
          <a:prstGeom prst="rect">
            <a:avLst/>
          </a:prstGeom>
        </p:spPr>
      </p:pic>
    </p:spTree>
    <p:extLst>
      <p:ext uri="{BB962C8B-B14F-4D97-AF65-F5344CB8AC3E}">
        <p14:creationId xmlns:p14="http://schemas.microsoft.com/office/powerpoint/2010/main" val="31659808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1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3"/>
                                        </p:tgtEl>
                                      </p:cBhvr>
                                    </p:cmd>
                                  </p:childTnLst>
                                </p:cTn>
                              </p:par>
                            </p:childTnLst>
                          </p:cTn>
                        </p:par>
                      </p:childTnLst>
                    </p:cTn>
                  </p:par>
                </p:childTnLst>
              </p:cTn>
              <p:nextCondLst>
                <p:cond evt="onClick" delay="0">
                  <p:tgtEl>
                    <p:spTgt spid="13"/>
                  </p:tgtEl>
                </p:cond>
              </p:nextCondLst>
            </p:seq>
            <p:video>
              <p:cMediaNode vol="80000">
                <p:cTn id="19" fill="hold" display="0">
                  <p:stCondLst>
                    <p:cond delay="indefinite"/>
                  </p:stCondLst>
                </p:cTn>
                <p:tgtEl>
                  <p:spTgt spid="1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3600"/>
              <a:buFont typeface="Times New Roman"/>
              <a:buNone/>
            </a:pPr>
            <a:r>
              <a:rPr lang="en-US" sz="3600" b="1" dirty="0" smtClean="0">
                <a:latin typeface="Times New Roman"/>
                <a:ea typeface="Times New Roman"/>
                <a:cs typeface="Times New Roman"/>
                <a:sym typeface="Times New Roman"/>
              </a:rPr>
              <a:t>Software Architecture</a:t>
            </a:r>
            <a:endParaRPr sz="36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28</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439092" y="1242695"/>
            <a:ext cx="9194074" cy="5478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47242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3600"/>
              <a:buFont typeface="Times New Roman"/>
              <a:buNone/>
            </a:pPr>
            <a:r>
              <a:rPr lang="en-US" sz="3600" b="1" dirty="0">
                <a:latin typeface="Times New Roman"/>
                <a:ea typeface="Times New Roman"/>
                <a:cs typeface="Times New Roman"/>
                <a:sym typeface="Times New Roman"/>
              </a:rPr>
              <a:t>Application Design</a:t>
            </a:r>
            <a:endParaRPr sz="36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29</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4853848" y="1619341"/>
            <a:ext cx="2252345" cy="4634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2339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6CD-7174-2718-5F32-14735C69187B}"/>
              </a:ext>
            </a:extLst>
          </p:cNvPr>
          <p:cNvSpPr>
            <a:spLocks noGrp="1"/>
          </p:cNvSpPr>
          <p:nvPr>
            <p:ph type="title"/>
          </p:nvPr>
        </p:nvSpPr>
        <p:spPr>
          <a:xfrm>
            <a:off x="5339167" y="163445"/>
            <a:ext cx="5444382" cy="531736"/>
          </a:xfrm>
        </p:spPr>
        <p:txBody>
          <a:bodyPr anchor="t">
            <a:normAutofit/>
          </a:bodyPr>
          <a:lstStyle/>
          <a:p>
            <a:r>
              <a:rPr lang="en-US" sz="3200" b="1" i="1" dirty="0">
                <a:latin typeface="Times New Roman" panose="02020603050405020304" pitchFamily="18" charset="0"/>
                <a:cs typeface="Times New Roman" panose="02020603050405020304" pitchFamily="18" charset="0"/>
              </a:rPr>
              <a:t>Agenda</a:t>
            </a:r>
            <a:endParaRPr lang="en-PK" sz="3200" b="1" i="1" dirty="0">
              <a:latin typeface="Times New Roman" panose="02020603050405020304" pitchFamily="18" charset="0"/>
              <a:cs typeface="Times New Roman" panose="02020603050405020304" pitchFamily="18" charset="0"/>
            </a:endParaRPr>
          </a:p>
        </p:txBody>
      </p:sp>
      <p:pic>
        <p:nvPicPr>
          <p:cNvPr id="7" name="Picture 6" descr="A hand holding a phone&#10;&#10;Description automatically generated">
            <a:extLst>
              <a:ext uri="{FF2B5EF4-FFF2-40B4-BE49-F238E27FC236}">
                <a16:creationId xmlns:a16="http://schemas.microsoft.com/office/drawing/2014/main" id="{925C9EE9-87C1-796F-4146-77BD3C0AD7B2}"/>
              </a:ext>
            </a:extLst>
          </p:cNvPr>
          <p:cNvPicPr>
            <a:picLocks noChangeAspect="1"/>
          </p:cNvPicPr>
          <p:nvPr/>
        </p:nvPicPr>
        <p:blipFill rotWithShape="1">
          <a:blip r:embed="rId2">
            <a:extLst>
              <a:ext uri="{28A0092B-C50C-407E-A947-70E740481C1C}">
                <a14:useLocalDpi xmlns:a14="http://schemas.microsoft.com/office/drawing/2010/main" val="0"/>
              </a:ext>
            </a:extLst>
          </a:blip>
          <a:srcRect l="57562"/>
          <a:stretch/>
        </p:blipFill>
        <p:spPr>
          <a:xfrm>
            <a:off x="-1" y="10"/>
            <a:ext cx="5151179" cy="6857990"/>
          </a:xfrm>
          <a:prstGeom prst="rect">
            <a:avLst/>
          </a:prstGeom>
        </p:spPr>
      </p:pic>
      <p:sp>
        <p:nvSpPr>
          <p:cNvPr id="3" name="Content Placeholder 2">
            <a:extLst>
              <a:ext uri="{FF2B5EF4-FFF2-40B4-BE49-F238E27FC236}">
                <a16:creationId xmlns:a16="http://schemas.microsoft.com/office/drawing/2014/main" id="{AE8D72D8-F4B0-0605-40AD-B5105E900050}"/>
              </a:ext>
            </a:extLst>
          </p:cNvPr>
          <p:cNvSpPr>
            <a:spLocks noGrp="1"/>
          </p:cNvSpPr>
          <p:nvPr>
            <p:ph idx="1"/>
          </p:nvPr>
        </p:nvSpPr>
        <p:spPr>
          <a:xfrm>
            <a:off x="5868557" y="732601"/>
            <a:ext cx="5444382" cy="5860703"/>
          </a:xfrm>
        </p:spPr>
        <p:txBody>
          <a:bodyPr>
            <a:noAutofit/>
          </a:bodyPr>
          <a:lstStyle/>
          <a:p>
            <a:r>
              <a:rPr lang="en-US" sz="1600" dirty="0">
                <a:latin typeface="Times New Roman" panose="02020603050405020304" pitchFamily="18" charset="0"/>
                <a:cs typeface="Times New Roman" panose="02020603050405020304" pitchFamily="18" charset="0"/>
              </a:rPr>
              <a:t>Introduction</a:t>
            </a:r>
          </a:p>
          <a:p>
            <a:r>
              <a:rPr lang="en-US" sz="1600" dirty="0">
                <a:latin typeface="Times New Roman" panose="02020603050405020304" pitchFamily="18" charset="0"/>
                <a:cs typeface="Times New Roman" panose="02020603050405020304" pitchFamily="18" charset="0"/>
              </a:rPr>
              <a:t>Problem Statement</a:t>
            </a:r>
          </a:p>
          <a:p>
            <a:r>
              <a:rPr lang="en-US" sz="1600" dirty="0">
                <a:latin typeface="Times New Roman" panose="02020603050405020304" pitchFamily="18" charset="0"/>
                <a:cs typeface="Times New Roman" panose="02020603050405020304" pitchFamily="18" charset="0"/>
              </a:rPr>
              <a:t>Objectives</a:t>
            </a:r>
          </a:p>
          <a:p>
            <a:r>
              <a:rPr lang="en-US" sz="1600" dirty="0" smtClean="0">
                <a:latin typeface="Times New Roman" panose="02020603050405020304" pitchFamily="18" charset="0"/>
                <a:cs typeface="Times New Roman" panose="02020603050405020304" pitchFamily="18" charset="0"/>
              </a:rPr>
              <a:t>Proposed </a:t>
            </a:r>
            <a:r>
              <a:rPr lang="en-US" sz="1600" dirty="0">
                <a:latin typeface="Times New Roman" panose="02020603050405020304" pitchFamily="18" charset="0"/>
                <a:cs typeface="Times New Roman" panose="02020603050405020304" pitchFamily="18" charset="0"/>
              </a:rPr>
              <a:t>Scenario</a:t>
            </a:r>
          </a:p>
          <a:p>
            <a:r>
              <a:rPr lang="en-US" sz="1600" dirty="0">
                <a:latin typeface="Times New Roman" panose="02020603050405020304" pitchFamily="18" charset="0"/>
                <a:cs typeface="Times New Roman" panose="02020603050405020304" pitchFamily="18" charset="0"/>
              </a:rPr>
              <a:t>Work contribution to Society </a:t>
            </a:r>
            <a:endParaRPr lang="en-US" sz="1600" dirty="0" smtClean="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Some Existing </a:t>
            </a:r>
            <a:r>
              <a:rPr lang="en-US" sz="1600" dirty="0" smtClean="0">
                <a:latin typeface="Times New Roman" panose="02020603050405020304" pitchFamily="18" charset="0"/>
                <a:cs typeface="Times New Roman" panose="02020603050405020304" pitchFamily="18" charset="0"/>
              </a:rPr>
              <a:t>Startups</a:t>
            </a:r>
          </a:p>
          <a:p>
            <a:r>
              <a:rPr lang="en-US" sz="1600" dirty="0">
                <a:latin typeface="Times New Roman" panose="02020603050405020304" pitchFamily="18" charset="0"/>
                <a:cs typeface="Times New Roman" panose="02020603050405020304" pitchFamily="18" charset="0"/>
              </a:rPr>
              <a:t>Details of every dataset </a:t>
            </a:r>
            <a:endParaRPr lang="en-US" sz="1600" dirty="0" smtClean="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Performance of each models on each </a:t>
            </a:r>
            <a:r>
              <a:rPr lang="en-US" sz="1600" dirty="0" smtClean="0">
                <a:latin typeface="Times New Roman" panose="02020603050405020304" pitchFamily="18" charset="0"/>
                <a:cs typeface="Times New Roman" panose="02020603050405020304" pitchFamily="18" charset="0"/>
              </a:rPr>
              <a:t>dataset</a:t>
            </a:r>
          </a:p>
          <a:p>
            <a:r>
              <a:rPr lang="en-US" sz="1600" dirty="0" smtClean="0">
                <a:latin typeface="Times New Roman" panose="02020603050405020304" pitchFamily="18" charset="0"/>
                <a:cs typeface="Times New Roman" panose="02020603050405020304" pitchFamily="18" charset="0"/>
              </a:rPr>
              <a:t>Dataset </a:t>
            </a:r>
            <a:r>
              <a:rPr lang="en-US" sz="1600" dirty="0">
                <a:latin typeface="Times New Roman" panose="02020603050405020304" pitchFamily="18" charset="0"/>
                <a:cs typeface="Times New Roman" panose="02020603050405020304" pitchFamily="18" charset="0"/>
              </a:rPr>
              <a:t>Collection Drive</a:t>
            </a:r>
          </a:p>
          <a:p>
            <a:r>
              <a:rPr lang="en-US" sz="1600" dirty="0" smtClean="0">
                <a:latin typeface="Times New Roman" panose="02020603050405020304" pitchFamily="18" charset="0"/>
                <a:cs typeface="Times New Roman" panose="02020603050405020304" pitchFamily="18" charset="0"/>
              </a:rPr>
              <a:t>MobileNet</a:t>
            </a:r>
          </a:p>
          <a:p>
            <a:r>
              <a:rPr lang="en-US" sz="1600" dirty="0">
                <a:latin typeface="Times New Roman" panose="02020603050405020304" pitchFamily="18" charset="0"/>
                <a:cs typeface="Times New Roman" panose="02020603050405020304" pitchFamily="18" charset="0"/>
              </a:rPr>
              <a:t>YOLO v8 for improved real-time object detection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Demo </a:t>
            </a:r>
            <a:r>
              <a:rPr lang="en-US" sz="1600" dirty="0" smtClean="0">
                <a:latin typeface="Times New Roman" panose="02020603050405020304" pitchFamily="18" charset="0"/>
                <a:cs typeface="Times New Roman" panose="02020603050405020304" pitchFamily="18" charset="0"/>
              </a:rPr>
              <a:t>Videos</a:t>
            </a:r>
          </a:p>
          <a:p>
            <a:r>
              <a:rPr lang="en-US" sz="1600" dirty="0">
                <a:latin typeface="Times New Roman" panose="02020603050405020304" pitchFamily="18" charset="0"/>
                <a:cs typeface="Times New Roman" panose="02020603050405020304" pitchFamily="18" charset="0"/>
              </a:rPr>
              <a:t>Software </a:t>
            </a:r>
            <a:r>
              <a:rPr lang="en-US" sz="1600" dirty="0" smtClean="0">
                <a:latin typeface="Times New Roman" panose="02020603050405020304" pitchFamily="18" charset="0"/>
                <a:cs typeface="Times New Roman" panose="02020603050405020304" pitchFamily="18" charset="0"/>
              </a:rPr>
              <a:t>Architecture</a:t>
            </a:r>
          </a:p>
          <a:p>
            <a:r>
              <a:rPr lang="en-US" sz="1600" dirty="0">
                <a:latin typeface="Times New Roman" panose="02020603050405020304" pitchFamily="18" charset="0"/>
                <a:cs typeface="Times New Roman" panose="02020603050405020304" pitchFamily="18" charset="0"/>
              </a:rPr>
              <a:t>Application </a:t>
            </a:r>
            <a:r>
              <a:rPr lang="en-US" sz="1600" dirty="0" smtClean="0">
                <a:latin typeface="Times New Roman" panose="02020603050405020304" pitchFamily="18" charset="0"/>
                <a:cs typeface="Times New Roman" panose="02020603050405020304" pitchFamily="18" charset="0"/>
              </a:rPr>
              <a:t>Design</a:t>
            </a:r>
          </a:p>
          <a:p>
            <a:r>
              <a:rPr lang="en-US" sz="1600" dirty="0">
                <a:latin typeface="Times New Roman" panose="02020603050405020304" pitchFamily="18" charset="0"/>
                <a:cs typeface="Times New Roman" panose="02020603050405020304" pitchFamily="18" charset="0"/>
              </a:rPr>
              <a:t>Work </a:t>
            </a:r>
            <a:r>
              <a:rPr lang="en-US" sz="1600" dirty="0" smtClean="0">
                <a:latin typeface="Times New Roman" panose="02020603050405020304" pitchFamily="18" charset="0"/>
                <a:cs typeface="Times New Roman" panose="02020603050405020304" pitchFamily="18" charset="0"/>
              </a:rPr>
              <a:t>Timeline</a:t>
            </a:r>
          </a:p>
          <a:p>
            <a:r>
              <a:rPr lang="en-US" sz="1600" dirty="0">
                <a:latin typeface="Times New Roman" panose="02020603050405020304" pitchFamily="18" charset="0"/>
                <a:cs typeface="Times New Roman" panose="02020603050405020304" pitchFamily="18" charset="0"/>
              </a:rPr>
              <a:t>Tools </a:t>
            </a:r>
            <a:r>
              <a:rPr lang="en-US" sz="1600" dirty="0" smtClean="0">
                <a:latin typeface="Times New Roman" panose="02020603050405020304" pitchFamily="18" charset="0"/>
                <a:cs typeface="Times New Roman" panose="02020603050405020304" pitchFamily="18" charset="0"/>
              </a:rPr>
              <a:t>Used</a:t>
            </a:r>
          </a:p>
          <a:p>
            <a:r>
              <a:rPr lang="en-US" sz="1600" dirty="0">
                <a:latin typeface="Times New Roman" panose="02020603050405020304" pitchFamily="18" charset="0"/>
                <a:cs typeface="Times New Roman" panose="02020603050405020304" pitchFamily="18" charset="0"/>
              </a:rPr>
              <a:t>Achievement</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References</a:t>
            </a:r>
          </a:p>
          <a:p>
            <a:endParaRPr lang="en-PK" sz="1400" dirty="0"/>
          </a:p>
        </p:txBody>
      </p:sp>
    </p:spTree>
    <p:extLst>
      <p:ext uri="{BB962C8B-B14F-4D97-AF65-F5344CB8AC3E}">
        <p14:creationId xmlns:p14="http://schemas.microsoft.com/office/powerpoint/2010/main" val="2561547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717531"/>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marL="0" lvl="0" indent="0" algn="l" rtl="0">
              <a:lnSpc>
                <a:spcPct val="90000"/>
              </a:lnSpc>
              <a:spcBef>
                <a:spcPts val="0"/>
              </a:spcBef>
              <a:spcAft>
                <a:spcPts val="0"/>
              </a:spcAft>
              <a:buClr>
                <a:srgbClr val="3F3F3F"/>
              </a:buClr>
              <a:buSzPts val="3600"/>
              <a:buFont typeface="Times New Roman"/>
              <a:buNone/>
            </a:pPr>
            <a:r>
              <a:rPr lang="en-US" sz="2800" b="1" dirty="0">
                <a:latin typeface="Times New Roman"/>
                <a:ea typeface="Times New Roman"/>
                <a:cs typeface="Times New Roman"/>
                <a:sym typeface="Times New Roman"/>
              </a:rPr>
              <a:t>Application </a:t>
            </a:r>
            <a:r>
              <a:rPr lang="en-US" sz="2800" b="1" dirty="0" smtClean="0">
                <a:latin typeface="Times New Roman"/>
                <a:ea typeface="Times New Roman"/>
                <a:cs typeface="Times New Roman"/>
                <a:sym typeface="Times New Roman"/>
              </a:rPr>
              <a:t>Design (Contd.)</a:t>
            </a:r>
            <a:br>
              <a:rPr lang="en-US" sz="2800" b="1" dirty="0" smtClean="0">
                <a:latin typeface="Times New Roman"/>
                <a:ea typeface="Times New Roman"/>
                <a:cs typeface="Times New Roman"/>
                <a:sym typeface="Times New Roman"/>
              </a:rPr>
            </a:br>
            <a:r>
              <a:rPr lang="en-US" sz="2800" b="1" dirty="0" smtClean="0">
                <a:latin typeface="Times New Roman"/>
                <a:ea typeface="Times New Roman"/>
                <a:cs typeface="Times New Roman"/>
                <a:sym typeface="Times New Roman"/>
              </a:rPr>
              <a:t>Customer Side</a:t>
            </a:r>
            <a:endParaRPr sz="28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30</a:t>
            </a:fld>
            <a:endParaRPr/>
          </a:p>
        </p:txBody>
      </p:sp>
      <p:pic>
        <p:nvPicPr>
          <p:cNvPr id="6" name="Picture 5"/>
          <p:cNvPicPr/>
          <p:nvPr/>
        </p:nvPicPr>
        <p:blipFill>
          <a:blip r:embed="rId3"/>
          <a:stretch>
            <a:fillRect/>
          </a:stretch>
        </p:blipFill>
        <p:spPr>
          <a:xfrm>
            <a:off x="332018" y="1229949"/>
            <a:ext cx="4980211" cy="4687525"/>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6144416" y="1389651"/>
            <a:ext cx="2122654" cy="4368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9210175" y="1389651"/>
            <a:ext cx="2122714" cy="4368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778092" y="6044881"/>
            <a:ext cx="3872286" cy="584775"/>
          </a:xfrm>
          <a:prstGeom prst="rect">
            <a:avLst/>
          </a:prstGeom>
        </p:spPr>
        <p:txBody>
          <a:bodyPr wrap="square">
            <a:spAutoFit/>
          </a:bodyPr>
          <a:lstStyle/>
          <a:p>
            <a:pPr marL="285750" indent="-285750" algn="ctr">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Customer Side Login and Registration Screen</a:t>
            </a:r>
            <a:endParaRPr lang="en-US" sz="1600" i="1" dirty="0"/>
          </a:p>
        </p:txBody>
      </p:sp>
      <p:sp>
        <p:nvSpPr>
          <p:cNvPr id="3" name="Rectangle 2"/>
          <p:cNvSpPr/>
          <p:nvPr/>
        </p:nvSpPr>
        <p:spPr>
          <a:xfrm>
            <a:off x="5663373" y="6044882"/>
            <a:ext cx="2875734" cy="584775"/>
          </a:xfrm>
          <a:prstGeom prst="rect">
            <a:avLst/>
          </a:prstGeom>
        </p:spPr>
        <p:txBody>
          <a:bodyPr wrap="square">
            <a:spAutoFit/>
          </a:bodyPr>
          <a:lstStyle/>
          <a:p>
            <a:pPr marL="285750" indent="-285750" algn="ctr">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Customer Side Nearby Vendor Cart Screen</a:t>
            </a:r>
            <a:endParaRPr lang="en-US" sz="1600" i="1" dirty="0"/>
          </a:p>
        </p:txBody>
      </p:sp>
      <p:sp>
        <p:nvSpPr>
          <p:cNvPr id="4" name="Rectangle 3"/>
          <p:cNvSpPr/>
          <p:nvPr/>
        </p:nvSpPr>
        <p:spPr>
          <a:xfrm>
            <a:off x="8691942" y="6063962"/>
            <a:ext cx="3080057" cy="584775"/>
          </a:xfrm>
          <a:prstGeom prst="rect">
            <a:avLst/>
          </a:prstGeom>
        </p:spPr>
        <p:txBody>
          <a:bodyPr wrap="square">
            <a:spAutoFit/>
          </a:bodyPr>
          <a:lstStyle/>
          <a:p>
            <a:pPr marL="285750" indent="-285750" algn="ctr">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Customer Side Searching for Vendor Carts  Screen</a:t>
            </a:r>
            <a:endParaRPr lang="en-US" sz="1600" i="1" dirty="0"/>
          </a:p>
        </p:txBody>
      </p:sp>
    </p:spTree>
    <p:extLst>
      <p:ext uri="{BB962C8B-B14F-4D97-AF65-F5344CB8AC3E}">
        <p14:creationId xmlns:p14="http://schemas.microsoft.com/office/powerpoint/2010/main" val="19269124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717531"/>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marL="0" lvl="0" indent="0" algn="l" rtl="0">
              <a:lnSpc>
                <a:spcPct val="90000"/>
              </a:lnSpc>
              <a:spcBef>
                <a:spcPts val="0"/>
              </a:spcBef>
              <a:spcAft>
                <a:spcPts val="0"/>
              </a:spcAft>
              <a:buClr>
                <a:srgbClr val="3F3F3F"/>
              </a:buClr>
              <a:buSzPts val="3600"/>
              <a:buFont typeface="Times New Roman"/>
              <a:buNone/>
            </a:pPr>
            <a:r>
              <a:rPr lang="en-US" sz="2800" b="1" dirty="0">
                <a:latin typeface="Times New Roman"/>
                <a:ea typeface="Times New Roman"/>
                <a:cs typeface="Times New Roman"/>
                <a:sym typeface="Times New Roman"/>
              </a:rPr>
              <a:t>Application </a:t>
            </a:r>
            <a:r>
              <a:rPr lang="en-US" sz="2800" b="1" dirty="0" smtClean="0">
                <a:latin typeface="Times New Roman"/>
                <a:ea typeface="Times New Roman"/>
                <a:cs typeface="Times New Roman"/>
                <a:sym typeface="Times New Roman"/>
              </a:rPr>
              <a:t>Design (Contd.)</a:t>
            </a:r>
            <a:br>
              <a:rPr lang="en-US" sz="2800" b="1" dirty="0" smtClean="0">
                <a:latin typeface="Times New Roman"/>
                <a:ea typeface="Times New Roman"/>
                <a:cs typeface="Times New Roman"/>
                <a:sym typeface="Times New Roman"/>
              </a:rPr>
            </a:br>
            <a:r>
              <a:rPr lang="en-US" sz="2800" b="1" dirty="0" smtClean="0">
                <a:latin typeface="Times New Roman"/>
                <a:ea typeface="Times New Roman"/>
                <a:cs typeface="Times New Roman"/>
                <a:sym typeface="Times New Roman"/>
              </a:rPr>
              <a:t>Customer Side</a:t>
            </a:r>
            <a:endParaRPr sz="28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31</a:t>
            </a:fld>
            <a:endParaRPr/>
          </a:p>
        </p:txBody>
      </p:sp>
      <p:pic>
        <p:nvPicPr>
          <p:cNvPr id="10" name="Picture 9"/>
          <p:cNvPicPr/>
          <p:nvPr/>
        </p:nvPicPr>
        <p:blipFill>
          <a:blip r:embed="rId3"/>
          <a:stretch>
            <a:fillRect/>
          </a:stretch>
        </p:blipFill>
        <p:spPr>
          <a:xfrm>
            <a:off x="1347650" y="1149530"/>
            <a:ext cx="9029475" cy="5094515"/>
          </a:xfrm>
          <a:prstGeom prst="rect">
            <a:avLst/>
          </a:prstGeom>
        </p:spPr>
      </p:pic>
      <p:sp>
        <p:nvSpPr>
          <p:cNvPr id="5" name="Rectangle 4"/>
          <p:cNvSpPr/>
          <p:nvPr/>
        </p:nvSpPr>
        <p:spPr>
          <a:xfrm>
            <a:off x="3501781" y="6200358"/>
            <a:ext cx="4164603" cy="338554"/>
          </a:xfrm>
          <a:prstGeom prst="rect">
            <a:avLst/>
          </a:prstGeom>
        </p:spPr>
        <p:txBody>
          <a:bodyPr wrap="none">
            <a:spAutoFit/>
          </a:bodyPr>
          <a:lstStyle/>
          <a:p>
            <a:pPr marL="285750" indent="-285750" algn="ctr">
              <a:buFont typeface="Courier New" panose="02070309020205020404" pitchFamily="49" charset="0"/>
              <a:buChar char="o"/>
            </a:pPr>
            <a:r>
              <a:rPr lang="en-US" sz="1600" b="1" i="1" dirty="0" smtClean="0">
                <a:solidFill>
                  <a:srgbClr val="000000"/>
                </a:solidFill>
                <a:latin typeface="Times New Roman" panose="02020603050405020304" pitchFamily="18" charset="0"/>
                <a:ea typeface="Calibri" panose="020F0502020204030204" pitchFamily="34" charset="0"/>
              </a:rPr>
              <a:t>Customer Side Feedback to Vendor Screens</a:t>
            </a:r>
            <a:endParaRPr lang="en-US" sz="1600" i="1" dirty="0"/>
          </a:p>
        </p:txBody>
      </p:sp>
    </p:spTree>
    <p:extLst>
      <p:ext uri="{BB962C8B-B14F-4D97-AF65-F5344CB8AC3E}">
        <p14:creationId xmlns:p14="http://schemas.microsoft.com/office/powerpoint/2010/main" val="39863421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717531"/>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marL="0" lvl="0" indent="0" algn="l" rtl="0">
              <a:lnSpc>
                <a:spcPct val="90000"/>
              </a:lnSpc>
              <a:spcBef>
                <a:spcPts val="0"/>
              </a:spcBef>
              <a:spcAft>
                <a:spcPts val="0"/>
              </a:spcAft>
              <a:buClr>
                <a:srgbClr val="3F3F3F"/>
              </a:buClr>
              <a:buSzPts val="3600"/>
              <a:buFont typeface="Times New Roman"/>
              <a:buNone/>
            </a:pPr>
            <a:r>
              <a:rPr lang="en-US" sz="2800" b="1" dirty="0">
                <a:latin typeface="Times New Roman"/>
                <a:ea typeface="Times New Roman"/>
                <a:cs typeface="Times New Roman"/>
                <a:sym typeface="Times New Roman"/>
              </a:rPr>
              <a:t>Application </a:t>
            </a:r>
            <a:r>
              <a:rPr lang="en-US" sz="2800" b="1" dirty="0" smtClean="0">
                <a:latin typeface="Times New Roman"/>
                <a:ea typeface="Times New Roman"/>
                <a:cs typeface="Times New Roman"/>
                <a:sym typeface="Times New Roman"/>
              </a:rPr>
              <a:t>Design (Contd.)</a:t>
            </a:r>
            <a:br>
              <a:rPr lang="en-US" sz="2800" b="1" dirty="0" smtClean="0">
                <a:latin typeface="Times New Roman"/>
                <a:ea typeface="Times New Roman"/>
                <a:cs typeface="Times New Roman"/>
                <a:sym typeface="Times New Roman"/>
              </a:rPr>
            </a:br>
            <a:r>
              <a:rPr lang="en-US" sz="2800" b="1" dirty="0" smtClean="0">
                <a:latin typeface="Times New Roman"/>
                <a:ea typeface="Times New Roman"/>
                <a:cs typeface="Times New Roman"/>
                <a:sym typeface="Times New Roman"/>
              </a:rPr>
              <a:t>Customer Side</a:t>
            </a:r>
            <a:endParaRPr sz="28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32</a:t>
            </a:fld>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2144122" y="1450839"/>
            <a:ext cx="2189712" cy="4505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7291931" y="1450839"/>
            <a:ext cx="2189524" cy="4505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1312969" y="6187073"/>
            <a:ext cx="3852017" cy="338554"/>
          </a:xfrm>
          <a:prstGeom prst="rect">
            <a:avLst/>
          </a:prstGeom>
        </p:spPr>
        <p:txBody>
          <a:bodyPr wrap="none">
            <a:spAutoFit/>
          </a:bodyPr>
          <a:lstStyle/>
          <a:p>
            <a:pPr marL="285750" indent="-285750">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Customer Side Favorites Vendor Screen</a:t>
            </a:r>
            <a:endParaRPr lang="en-US" sz="1600" i="1" dirty="0"/>
          </a:p>
        </p:txBody>
      </p:sp>
      <p:sp>
        <p:nvSpPr>
          <p:cNvPr id="3" name="Rectangle 2"/>
          <p:cNvSpPr/>
          <p:nvPr/>
        </p:nvSpPr>
        <p:spPr>
          <a:xfrm>
            <a:off x="5956208" y="6187073"/>
            <a:ext cx="4958793" cy="338554"/>
          </a:xfrm>
          <a:prstGeom prst="rect">
            <a:avLst/>
          </a:prstGeom>
        </p:spPr>
        <p:txBody>
          <a:bodyPr wrap="none">
            <a:spAutoFit/>
          </a:bodyPr>
          <a:lstStyle/>
          <a:p>
            <a:pPr marL="285750" indent="-285750">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Customer Side Freshness Quality Assessment Screen</a:t>
            </a:r>
            <a:endParaRPr lang="en-US" sz="1600" i="1" dirty="0"/>
          </a:p>
        </p:txBody>
      </p:sp>
    </p:spTree>
    <p:extLst>
      <p:ext uri="{BB962C8B-B14F-4D97-AF65-F5344CB8AC3E}">
        <p14:creationId xmlns:p14="http://schemas.microsoft.com/office/powerpoint/2010/main" val="2211859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717531"/>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marL="0" lvl="0" indent="0" algn="l" rtl="0">
              <a:lnSpc>
                <a:spcPct val="90000"/>
              </a:lnSpc>
              <a:spcBef>
                <a:spcPts val="0"/>
              </a:spcBef>
              <a:spcAft>
                <a:spcPts val="0"/>
              </a:spcAft>
              <a:buClr>
                <a:srgbClr val="3F3F3F"/>
              </a:buClr>
              <a:buSzPts val="3600"/>
              <a:buFont typeface="Times New Roman"/>
              <a:buNone/>
            </a:pPr>
            <a:r>
              <a:rPr lang="en-US" sz="2800" b="1" dirty="0">
                <a:latin typeface="Times New Roman"/>
                <a:ea typeface="Times New Roman"/>
                <a:cs typeface="Times New Roman"/>
                <a:sym typeface="Times New Roman"/>
              </a:rPr>
              <a:t>Application </a:t>
            </a:r>
            <a:r>
              <a:rPr lang="en-US" sz="2800" b="1" dirty="0" smtClean="0">
                <a:latin typeface="Times New Roman"/>
                <a:ea typeface="Times New Roman"/>
                <a:cs typeface="Times New Roman"/>
                <a:sym typeface="Times New Roman"/>
              </a:rPr>
              <a:t>Design (Contd.)</a:t>
            </a:r>
            <a:br>
              <a:rPr lang="en-US" sz="2800" b="1" dirty="0" smtClean="0">
                <a:latin typeface="Times New Roman"/>
                <a:ea typeface="Times New Roman"/>
                <a:cs typeface="Times New Roman"/>
                <a:sym typeface="Times New Roman"/>
              </a:rPr>
            </a:br>
            <a:r>
              <a:rPr lang="en-US" sz="2800" b="1" dirty="0" smtClean="0">
                <a:latin typeface="Times New Roman"/>
                <a:ea typeface="Times New Roman"/>
                <a:cs typeface="Times New Roman"/>
                <a:sym typeface="Times New Roman"/>
              </a:rPr>
              <a:t>Vendor Side</a:t>
            </a:r>
            <a:endParaRPr sz="28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33</a:t>
            </a:fld>
            <a:endParaRPr/>
          </a:p>
        </p:txBody>
      </p:sp>
      <p:pic>
        <p:nvPicPr>
          <p:cNvPr id="8" name="Picture 7"/>
          <p:cNvPicPr/>
          <p:nvPr/>
        </p:nvPicPr>
        <p:blipFill>
          <a:blip r:embed="rId3"/>
          <a:stretch>
            <a:fillRect/>
          </a:stretch>
        </p:blipFill>
        <p:spPr>
          <a:xfrm>
            <a:off x="379224" y="1419224"/>
            <a:ext cx="5154987" cy="4681130"/>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6224928" y="1527855"/>
            <a:ext cx="2133063" cy="4389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9243376" y="1527854"/>
            <a:ext cx="2132668" cy="4389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9090917" y="6100354"/>
            <a:ext cx="2437586" cy="584775"/>
          </a:xfrm>
          <a:prstGeom prst="rect">
            <a:avLst/>
          </a:prstGeom>
        </p:spPr>
        <p:txBody>
          <a:bodyPr wrap="square">
            <a:spAutoFit/>
          </a:bodyPr>
          <a:lstStyle/>
          <a:p>
            <a:pPr marL="285750" indent="-285750" algn="ctr">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Vendor Side Product Screen</a:t>
            </a:r>
            <a:endParaRPr lang="en-US" sz="1600" i="1" dirty="0"/>
          </a:p>
        </p:txBody>
      </p:sp>
      <p:sp>
        <p:nvSpPr>
          <p:cNvPr id="5" name="Rectangle 4"/>
          <p:cNvSpPr/>
          <p:nvPr/>
        </p:nvSpPr>
        <p:spPr>
          <a:xfrm>
            <a:off x="6000983" y="6137558"/>
            <a:ext cx="2580952" cy="584775"/>
          </a:xfrm>
          <a:prstGeom prst="rect">
            <a:avLst/>
          </a:prstGeom>
        </p:spPr>
        <p:txBody>
          <a:bodyPr wrap="square">
            <a:spAutoFit/>
          </a:bodyPr>
          <a:lstStyle/>
          <a:p>
            <a:pPr marL="285750" indent="-285750" algn="ctr">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Vendor Side Dashboard Screen</a:t>
            </a:r>
            <a:endParaRPr lang="en-US" sz="1600" i="1" dirty="0"/>
          </a:p>
        </p:txBody>
      </p:sp>
      <p:sp>
        <p:nvSpPr>
          <p:cNvPr id="11" name="Rectangle 10"/>
          <p:cNvSpPr/>
          <p:nvPr/>
        </p:nvSpPr>
        <p:spPr>
          <a:xfrm>
            <a:off x="1214956" y="6113417"/>
            <a:ext cx="3483522" cy="584775"/>
          </a:xfrm>
          <a:prstGeom prst="rect">
            <a:avLst/>
          </a:prstGeom>
        </p:spPr>
        <p:txBody>
          <a:bodyPr wrap="square">
            <a:spAutoFit/>
          </a:bodyPr>
          <a:lstStyle/>
          <a:p>
            <a:pPr marL="285750" indent="-285750" algn="ctr">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Vendor Side Login And Registration Screen</a:t>
            </a:r>
            <a:endParaRPr lang="en-US" sz="1600" i="1" dirty="0"/>
          </a:p>
        </p:txBody>
      </p:sp>
    </p:spTree>
    <p:extLst>
      <p:ext uri="{BB962C8B-B14F-4D97-AF65-F5344CB8AC3E}">
        <p14:creationId xmlns:p14="http://schemas.microsoft.com/office/powerpoint/2010/main" val="3997837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717531"/>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marL="0" lvl="0" indent="0" algn="l" rtl="0">
              <a:lnSpc>
                <a:spcPct val="90000"/>
              </a:lnSpc>
              <a:spcBef>
                <a:spcPts val="0"/>
              </a:spcBef>
              <a:spcAft>
                <a:spcPts val="0"/>
              </a:spcAft>
              <a:buClr>
                <a:srgbClr val="3F3F3F"/>
              </a:buClr>
              <a:buSzPts val="3600"/>
              <a:buFont typeface="Times New Roman"/>
              <a:buNone/>
            </a:pPr>
            <a:r>
              <a:rPr lang="en-US" sz="2800" b="1" dirty="0">
                <a:latin typeface="Times New Roman"/>
                <a:ea typeface="Times New Roman"/>
                <a:cs typeface="Times New Roman"/>
                <a:sym typeface="Times New Roman"/>
              </a:rPr>
              <a:t>Application </a:t>
            </a:r>
            <a:r>
              <a:rPr lang="en-US" sz="2800" b="1" dirty="0" smtClean="0">
                <a:latin typeface="Times New Roman"/>
                <a:ea typeface="Times New Roman"/>
                <a:cs typeface="Times New Roman"/>
                <a:sym typeface="Times New Roman"/>
              </a:rPr>
              <a:t>Design (Contd.)</a:t>
            </a:r>
            <a:br>
              <a:rPr lang="en-US" sz="2800" b="1" dirty="0" smtClean="0">
                <a:latin typeface="Times New Roman"/>
                <a:ea typeface="Times New Roman"/>
                <a:cs typeface="Times New Roman"/>
                <a:sym typeface="Times New Roman"/>
              </a:rPr>
            </a:br>
            <a:r>
              <a:rPr lang="en-US" sz="2800" b="1" dirty="0" smtClean="0">
                <a:latin typeface="Times New Roman"/>
                <a:ea typeface="Times New Roman"/>
                <a:cs typeface="Times New Roman"/>
                <a:sym typeface="Times New Roman"/>
              </a:rPr>
              <a:t>Vendor Side</a:t>
            </a:r>
            <a:endParaRPr sz="28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34</a:t>
            </a:fld>
            <a:endParaRPr/>
          </a:p>
        </p:txBody>
      </p:sp>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2784248" y="1410470"/>
            <a:ext cx="2244952" cy="4620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p:nvPr/>
        </p:nvPicPr>
        <p:blipFill>
          <a:blip r:embed="rId4" cstate="print">
            <a:extLst>
              <a:ext uri="{28A0092B-C50C-407E-A947-70E740481C1C}">
                <a14:useLocalDpi xmlns:a14="http://schemas.microsoft.com/office/drawing/2010/main" val="0"/>
              </a:ext>
            </a:extLst>
          </a:blip>
          <a:stretch>
            <a:fillRect/>
          </a:stretch>
        </p:blipFill>
        <p:spPr>
          <a:xfrm>
            <a:off x="7509146" y="1410470"/>
            <a:ext cx="2255015" cy="4639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7245246" y="6305764"/>
            <a:ext cx="2782813" cy="338554"/>
          </a:xfrm>
          <a:prstGeom prst="rect">
            <a:avLst/>
          </a:prstGeom>
        </p:spPr>
        <p:txBody>
          <a:bodyPr wrap="none">
            <a:spAutoFit/>
          </a:bodyPr>
          <a:lstStyle/>
          <a:p>
            <a:pPr marL="285750" indent="-285750">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Vendor Side Update Screen</a:t>
            </a:r>
            <a:endParaRPr lang="en-US" sz="1600" i="1" dirty="0"/>
          </a:p>
        </p:txBody>
      </p:sp>
      <p:sp>
        <p:nvSpPr>
          <p:cNvPr id="3" name="Rectangle 2"/>
          <p:cNvSpPr/>
          <p:nvPr/>
        </p:nvSpPr>
        <p:spPr>
          <a:xfrm>
            <a:off x="2575590" y="6274986"/>
            <a:ext cx="2676695" cy="338554"/>
          </a:xfrm>
          <a:prstGeom prst="rect">
            <a:avLst/>
          </a:prstGeom>
        </p:spPr>
        <p:txBody>
          <a:bodyPr wrap="none">
            <a:spAutoFit/>
          </a:bodyPr>
          <a:lstStyle/>
          <a:p>
            <a:pPr marL="285750" indent="-285750">
              <a:buFont typeface="Courier New" panose="02070309020205020404" pitchFamily="49" charset="0"/>
              <a:buChar char="o"/>
            </a:pPr>
            <a:r>
              <a:rPr lang="en-US" sz="1600" b="1" i="1" dirty="0">
                <a:solidFill>
                  <a:srgbClr val="000000"/>
                </a:solidFill>
                <a:latin typeface="Times New Roman" panose="02020603050405020304" pitchFamily="18" charset="0"/>
                <a:ea typeface="Calibri" panose="020F0502020204030204" pitchFamily="34" charset="0"/>
              </a:rPr>
              <a:t>Vendor Side Sales Screen</a:t>
            </a:r>
            <a:endParaRPr lang="en-US" sz="1600" i="1" dirty="0"/>
          </a:p>
        </p:txBody>
      </p:sp>
    </p:spTree>
    <p:extLst>
      <p:ext uri="{BB962C8B-B14F-4D97-AF65-F5344CB8AC3E}">
        <p14:creationId xmlns:p14="http://schemas.microsoft.com/office/powerpoint/2010/main" val="19431070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717531"/>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lvl="0">
              <a:buSzPts val="3600"/>
            </a:pPr>
            <a:r>
              <a:rPr lang="en-US" sz="2800" b="1" dirty="0">
                <a:latin typeface="Times New Roman"/>
                <a:ea typeface="Times New Roman"/>
                <a:cs typeface="Times New Roman"/>
                <a:sym typeface="Times New Roman"/>
              </a:rPr>
              <a:t>Application </a:t>
            </a:r>
            <a:r>
              <a:rPr lang="en-US" sz="2800" b="1" dirty="0" smtClean="0">
                <a:latin typeface="Times New Roman"/>
                <a:ea typeface="Times New Roman"/>
                <a:cs typeface="Times New Roman"/>
                <a:sym typeface="Times New Roman"/>
              </a:rPr>
              <a:t>Design (Contd.)</a:t>
            </a:r>
            <a:r>
              <a:rPr lang="en-US" sz="2800" b="1" dirty="0">
                <a:latin typeface="Times New Roman"/>
                <a:ea typeface="Times New Roman"/>
                <a:cs typeface="Times New Roman"/>
                <a:sym typeface="Times New Roman"/>
              </a:rPr>
              <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Customer Freshness Quality Assessment Flow</a:t>
            </a:r>
            <a:endParaRPr sz="28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35</a:t>
            </a:fld>
            <a:endParaRPr/>
          </a:p>
        </p:txBody>
      </p:sp>
      <p:pic>
        <p:nvPicPr>
          <p:cNvPr id="8" name="Picture 7"/>
          <p:cNvPicPr/>
          <p:nvPr/>
        </p:nvPicPr>
        <p:blipFill>
          <a:blip r:embed="rId3"/>
          <a:stretch>
            <a:fillRect/>
          </a:stretch>
        </p:blipFill>
        <p:spPr>
          <a:xfrm>
            <a:off x="516834" y="1388478"/>
            <a:ext cx="11112912" cy="4728924"/>
          </a:xfrm>
          <a:prstGeom prst="rect">
            <a:avLst/>
          </a:prstGeom>
        </p:spPr>
      </p:pic>
    </p:spTree>
    <p:extLst>
      <p:ext uri="{BB962C8B-B14F-4D97-AF65-F5344CB8AC3E}">
        <p14:creationId xmlns:p14="http://schemas.microsoft.com/office/powerpoint/2010/main" val="3738955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717531"/>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lvl="0">
              <a:buSzPts val="3600"/>
            </a:pPr>
            <a:r>
              <a:rPr lang="en-US" sz="2800" b="1" dirty="0">
                <a:latin typeface="Times New Roman"/>
                <a:ea typeface="Times New Roman"/>
                <a:cs typeface="Times New Roman"/>
                <a:sym typeface="Times New Roman"/>
              </a:rPr>
              <a:t>Application </a:t>
            </a:r>
            <a:r>
              <a:rPr lang="en-US" sz="2800" b="1" dirty="0" smtClean="0">
                <a:latin typeface="Times New Roman"/>
                <a:ea typeface="Times New Roman"/>
                <a:cs typeface="Times New Roman"/>
                <a:sym typeface="Times New Roman"/>
              </a:rPr>
              <a:t>Design (Contd.)</a:t>
            </a:r>
            <a:r>
              <a:rPr lang="en-US" sz="2800" b="1" dirty="0">
                <a:latin typeface="Times New Roman"/>
                <a:ea typeface="Times New Roman"/>
                <a:cs typeface="Times New Roman"/>
                <a:sym typeface="Times New Roman"/>
              </a:rPr>
              <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Vendor/Customer Real Time Freshness Quality Assessment Flow</a:t>
            </a:r>
            <a:endParaRPr sz="28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36</a:t>
            </a:fld>
            <a:endParaRPr/>
          </a:p>
        </p:txBody>
      </p:sp>
      <p:pic>
        <p:nvPicPr>
          <p:cNvPr id="5" name="Picture 4"/>
          <p:cNvPicPr/>
          <p:nvPr/>
        </p:nvPicPr>
        <p:blipFill>
          <a:blip r:embed="rId3"/>
          <a:stretch>
            <a:fillRect/>
          </a:stretch>
        </p:blipFill>
        <p:spPr>
          <a:xfrm>
            <a:off x="574195" y="1434395"/>
            <a:ext cx="11140441" cy="4637090"/>
          </a:xfrm>
          <a:prstGeom prst="rect">
            <a:avLst/>
          </a:prstGeom>
        </p:spPr>
      </p:pic>
    </p:spTree>
    <p:extLst>
      <p:ext uri="{BB962C8B-B14F-4D97-AF65-F5344CB8AC3E}">
        <p14:creationId xmlns:p14="http://schemas.microsoft.com/office/powerpoint/2010/main" val="13939291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717531"/>
          </a:xfrm>
          <a:prstGeom prst="rect">
            <a:avLst/>
          </a:prstGeom>
          <a:solidFill>
            <a:srgbClr val="F2F2F2">
              <a:alpha val="49803"/>
            </a:srgbClr>
          </a:solidFill>
          <a:ln>
            <a:noFill/>
          </a:ln>
        </p:spPr>
        <p:txBody>
          <a:bodyPr spcFirstLastPara="1" wrap="square" lIns="180000" tIns="0" rIns="0" bIns="0" anchor="ctr" anchorCtr="0">
            <a:normAutofit fontScale="90000"/>
          </a:bodyPr>
          <a:lstStyle/>
          <a:p>
            <a:pPr lvl="0">
              <a:buSzPts val="3600"/>
            </a:pPr>
            <a:r>
              <a:rPr lang="en-US" sz="2800" b="1" dirty="0">
                <a:latin typeface="Times New Roman"/>
                <a:ea typeface="Times New Roman"/>
                <a:cs typeface="Times New Roman"/>
                <a:sym typeface="Times New Roman"/>
              </a:rPr>
              <a:t>Application </a:t>
            </a:r>
            <a:r>
              <a:rPr lang="en-US" sz="2800" b="1" dirty="0" smtClean="0">
                <a:latin typeface="Times New Roman"/>
                <a:ea typeface="Times New Roman"/>
                <a:cs typeface="Times New Roman"/>
                <a:sym typeface="Times New Roman"/>
              </a:rPr>
              <a:t>Design (Contd.)</a:t>
            </a:r>
            <a:r>
              <a:rPr lang="en-US" sz="2800" b="1" dirty="0">
                <a:latin typeface="Times New Roman"/>
                <a:ea typeface="Times New Roman"/>
                <a:cs typeface="Times New Roman"/>
                <a:sym typeface="Times New Roman"/>
              </a:rPr>
              <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Customer Tracking Vendor Cart Location Flow</a:t>
            </a:r>
            <a:endParaRPr sz="2800" b="1" dirty="0">
              <a:latin typeface="Times New Roman"/>
              <a:ea typeface="Times New Roman"/>
              <a:cs typeface="Times New Roman"/>
              <a:sym typeface="Times New Roman"/>
            </a:endParaRP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37</a:t>
            </a:fld>
            <a:endParaRPr/>
          </a:p>
        </p:txBody>
      </p:sp>
      <p:pic>
        <p:nvPicPr>
          <p:cNvPr id="6" name="Picture 5"/>
          <p:cNvPicPr/>
          <p:nvPr/>
        </p:nvPicPr>
        <p:blipFill>
          <a:blip r:embed="rId3"/>
          <a:stretch>
            <a:fillRect/>
          </a:stretch>
        </p:blipFill>
        <p:spPr>
          <a:xfrm>
            <a:off x="516833" y="1524726"/>
            <a:ext cx="11189391" cy="4514011"/>
          </a:xfrm>
          <a:prstGeom prst="rect">
            <a:avLst/>
          </a:prstGeom>
        </p:spPr>
      </p:pic>
    </p:spTree>
    <p:extLst>
      <p:ext uri="{BB962C8B-B14F-4D97-AF65-F5344CB8AC3E}">
        <p14:creationId xmlns:p14="http://schemas.microsoft.com/office/powerpoint/2010/main" val="2915297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D9C89A45-E11B-747D-D050-82EC4F6CD6EA}"/>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5220B25E-3513-91C7-8235-B911E409630A}"/>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smtClean="0">
                <a:latin typeface="Times New Roman"/>
                <a:ea typeface="Times New Roman"/>
                <a:cs typeface="Times New Roman"/>
                <a:sym typeface="Times New Roman"/>
              </a:rPr>
              <a:t>Work Timeline</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2FF1BAD-75C1-2D59-44B2-066A58119876}"/>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38</a:t>
            </a:fld>
            <a:endParaRPr lang="en-US"/>
          </a:p>
        </p:txBody>
      </p:sp>
      <p:sp>
        <p:nvSpPr>
          <p:cNvPr id="190" name="Google Shape;190;p7">
            <a:extLst>
              <a:ext uri="{FF2B5EF4-FFF2-40B4-BE49-F238E27FC236}">
                <a16:creationId xmlns:a16="http://schemas.microsoft.com/office/drawing/2014/main" id="{06CDA6E2-77BB-63B0-5124-A66DF7DBFF68}"/>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aphicFrame>
        <p:nvGraphicFramePr>
          <p:cNvPr id="7" name="Table 6">
            <a:extLst>
              <a:ext uri="{FF2B5EF4-FFF2-40B4-BE49-F238E27FC236}">
                <a16:creationId xmlns:a16="http://schemas.microsoft.com/office/drawing/2014/main" id="{E6987B73-B987-A9AF-8AA4-53A7EA8C353E}"/>
              </a:ext>
            </a:extLst>
          </p:cNvPr>
          <p:cNvGraphicFramePr>
            <a:graphicFrameLocks noGrp="1"/>
          </p:cNvGraphicFramePr>
          <p:nvPr>
            <p:extLst>
              <p:ext uri="{D42A27DB-BD31-4B8C-83A1-F6EECF244321}">
                <p14:modId xmlns:p14="http://schemas.microsoft.com/office/powerpoint/2010/main" val="2315446231"/>
              </p:ext>
            </p:extLst>
          </p:nvPr>
        </p:nvGraphicFramePr>
        <p:xfrm>
          <a:off x="413657" y="1227903"/>
          <a:ext cx="11358342" cy="5349889"/>
        </p:xfrm>
        <a:graphic>
          <a:graphicData uri="http://schemas.openxmlformats.org/drawingml/2006/table">
            <a:tbl>
              <a:tblPr firstRow="1" firstCol="1" bandRow="1">
                <a:tableStyleId>{93296810-A885-4BE3-A3E7-6D5BEEA58F35}</a:tableStyleId>
              </a:tblPr>
              <a:tblGrid>
                <a:gridCol w="2177375">
                  <a:extLst>
                    <a:ext uri="{9D8B030D-6E8A-4147-A177-3AD203B41FA5}">
                      <a16:colId xmlns:a16="http://schemas.microsoft.com/office/drawing/2014/main" val="418432325"/>
                    </a:ext>
                  </a:extLst>
                </a:gridCol>
                <a:gridCol w="3650081">
                  <a:extLst>
                    <a:ext uri="{9D8B030D-6E8A-4147-A177-3AD203B41FA5}">
                      <a16:colId xmlns:a16="http://schemas.microsoft.com/office/drawing/2014/main" val="3021824087"/>
                    </a:ext>
                  </a:extLst>
                </a:gridCol>
                <a:gridCol w="2765443">
                  <a:extLst>
                    <a:ext uri="{9D8B030D-6E8A-4147-A177-3AD203B41FA5}">
                      <a16:colId xmlns:a16="http://schemas.microsoft.com/office/drawing/2014/main" val="3946735886"/>
                    </a:ext>
                  </a:extLst>
                </a:gridCol>
                <a:gridCol w="2765443">
                  <a:extLst>
                    <a:ext uri="{9D8B030D-6E8A-4147-A177-3AD203B41FA5}">
                      <a16:colId xmlns:a16="http://schemas.microsoft.com/office/drawing/2014/main" val="129725282"/>
                    </a:ext>
                  </a:extLst>
                </a:gridCol>
              </a:tblGrid>
              <a:tr h="314147">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Timeline</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Phases</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Team Roles</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Checks</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27610157"/>
                  </a:ext>
                </a:extLst>
              </a:tr>
              <a:tr h="288706">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1</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Literature Review</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Ahad, Jodat</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593085690"/>
                  </a:ext>
                </a:extLst>
              </a:tr>
              <a:tr h="228331">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3360827895"/>
                  </a:ext>
                </a:extLst>
              </a:tr>
              <a:tr h="256512">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2</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Data Collection</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Ahad, Basil, Jodat, Dr. Farrukh</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7275457"/>
                  </a:ext>
                </a:extLst>
              </a:tr>
              <a:tr h="228331">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1362698853"/>
                  </a:ext>
                </a:extLst>
              </a:tr>
              <a:tr h="271388">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3</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Feature Extraction</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smtClean="0">
                          <a:effectLst/>
                          <a:latin typeface="Times New Roman" panose="02020603050405020304" pitchFamily="18" charset="0"/>
                          <a:cs typeface="Times New Roman" panose="02020603050405020304" pitchFamily="18" charset="0"/>
                        </a:rPr>
                        <a:t>Ahad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1113921361"/>
                  </a:ext>
                </a:extLst>
              </a:tr>
              <a:tr h="228331">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4220405970"/>
                  </a:ext>
                </a:extLst>
              </a:tr>
              <a:tr h="256512">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4</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Deep Learning Model</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Ahad, </a:t>
                      </a:r>
                      <a:r>
                        <a:rPr lang="en-US" sz="1400" dirty="0" smtClean="0">
                          <a:effectLst/>
                          <a:latin typeface="Times New Roman" panose="02020603050405020304" pitchFamily="18" charset="0"/>
                          <a:cs typeface="Times New Roman" panose="02020603050405020304" pitchFamily="18" charset="0"/>
                        </a:rPr>
                        <a:t>Jodat</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3003523751"/>
                  </a:ext>
                </a:extLst>
              </a:tr>
              <a:tr h="228331">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4193079756"/>
                  </a:ext>
                </a:extLst>
              </a:tr>
              <a:tr h="267508">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5</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Model </a:t>
                      </a:r>
                      <a:r>
                        <a:rPr lang="en-US" sz="1400" dirty="0" smtClean="0">
                          <a:effectLst/>
                          <a:latin typeface="Times New Roman" panose="02020603050405020304" pitchFamily="18" charset="0"/>
                          <a:cs typeface="Times New Roman" panose="02020603050405020304" pitchFamily="18" charset="0"/>
                        </a:rPr>
                        <a:t>Integration in</a:t>
                      </a:r>
                      <a:r>
                        <a:rPr lang="en-US" sz="1400" baseline="0" dirty="0" smtClean="0">
                          <a:effectLst/>
                          <a:latin typeface="Times New Roman" panose="02020603050405020304" pitchFamily="18" charset="0"/>
                          <a:cs typeface="Times New Roman" panose="02020603050405020304" pitchFamily="18" charset="0"/>
                        </a:rPr>
                        <a:t> Application</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Jodat, </a:t>
                      </a:r>
                      <a:r>
                        <a:rPr lang="en-US" sz="1400" dirty="0" smtClean="0">
                          <a:effectLst/>
                          <a:latin typeface="Times New Roman" panose="02020603050405020304" pitchFamily="18" charset="0"/>
                          <a:cs typeface="Times New Roman" panose="02020603050405020304" pitchFamily="18" charset="0"/>
                        </a:rPr>
                        <a:t>Basil</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3540772080"/>
                  </a:ext>
                </a:extLst>
              </a:tr>
              <a:tr h="228331">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400177541"/>
                  </a:ext>
                </a:extLst>
              </a:tr>
              <a:tr h="234519">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6</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dirty="0" smtClean="0">
                          <a:effectLst/>
                          <a:latin typeface="Times New Roman" panose="02020603050405020304" pitchFamily="18" charset="0"/>
                          <a:cs typeface="Times New Roman" panose="02020603050405020304" pitchFamily="18" charset="0"/>
                        </a:rPr>
                        <a:t>Mobile Application</a:t>
                      </a:r>
                      <a:r>
                        <a:rPr lang="en-US" sz="1400" baseline="0" dirty="0" smtClean="0">
                          <a:effectLst/>
                          <a:latin typeface="Times New Roman" panose="02020603050405020304" pitchFamily="18" charset="0"/>
                          <a:cs typeface="Times New Roman" panose="02020603050405020304" pitchFamily="18" charset="0"/>
                        </a:rPr>
                        <a:t> Design</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Basil, </a:t>
                      </a:r>
                      <a:r>
                        <a:rPr lang="en-US" sz="1400" dirty="0" smtClean="0">
                          <a:effectLst/>
                          <a:latin typeface="Times New Roman" panose="02020603050405020304" pitchFamily="18" charset="0"/>
                          <a:cs typeface="Times New Roman" panose="02020603050405020304" pitchFamily="18" charset="0"/>
                        </a:rPr>
                        <a:t>Ahad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2967819696"/>
                  </a:ext>
                </a:extLst>
              </a:tr>
              <a:tr h="228331">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3128113963"/>
                  </a:ext>
                </a:extLst>
              </a:tr>
              <a:tr h="278504">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7 - 8</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Mobile </a:t>
                      </a:r>
                      <a:r>
                        <a:rPr lang="en-US" sz="1400" dirty="0" smtClean="0">
                          <a:effectLst/>
                          <a:latin typeface="Times New Roman" panose="02020603050405020304" pitchFamily="18" charset="0"/>
                          <a:cs typeface="Times New Roman" panose="02020603050405020304" pitchFamily="18" charset="0"/>
                        </a:rPr>
                        <a:t>Application </a:t>
                      </a:r>
                      <a:r>
                        <a:rPr lang="en-US" sz="1400" dirty="0">
                          <a:effectLst/>
                          <a:latin typeface="Times New Roman" panose="02020603050405020304" pitchFamily="18" charset="0"/>
                          <a:cs typeface="Times New Roman" panose="02020603050405020304" pitchFamily="18" charset="0"/>
                        </a:rPr>
                        <a:t>Development</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smtClean="0">
                          <a:effectLst/>
                          <a:latin typeface="Times New Roman" panose="02020603050405020304" pitchFamily="18" charset="0"/>
                          <a:cs typeface="Times New Roman" panose="02020603050405020304" pitchFamily="18" charset="0"/>
                        </a:rPr>
                        <a:t>Ahad, </a:t>
                      </a:r>
                      <a:r>
                        <a:rPr lang="en-US" sz="1400" dirty="0">
                          <a:effectLst/>
                          <a:latin typeface="Times New Roman" panose="02020603050405020304" pitchFamily="18" charset="0"/>
                          <a:cs typeface="Times New Roman" panose="02020603050405020304" pitchFamily="18" charset="0"/>
                        </a:rPr>
                        <a:t>Jodat</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3348550677"/>
                  </a:ext>
                </a:extLst>
              </a:tr>
              <a:tr h="228331">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994716954"/>
                  </a:ext>
                </a:extLst>
              </a:tr>
              <a:tr h="267508">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9 - 10</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System Integration</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Jodat</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2168771113"/>
                  </a:ext>
                </a:extLst>
              </a:tr>
              <a:tr h="228331">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425937958"/>
                  </a:ext>
                </a:extLst>
              </a:tr>
              <a:tr h="280465">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11</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Evaluation and Testing</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a:effectLst/>
                          <a:latin typeface="Times New Roman" panose="02020603050405020304" pitchFamily="18" charset="0"/>
                          <a:cs typeface="Times New Roman" panose="02020603050405020304" pitchFamily="18" charset="0"/>
                        </a:rPr>
                        <a:t>Ahad</a:t>
                      </a:r>
                      <a:endParaRPr lang="en-GB"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1180900032"/>
                  </a:ext>
                </a:extLst>
              </a:tr>
              <a:tr h="228331">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Discussing the progress with Dr. Muhammad Farrukh Shahid (PI)</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985724135"/>
                  </a:ext>
                </a:extLst>
              </a:tr>
              <a:tr h="315222">
                <a:tc>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Month 12</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solidFill>
                      <a:schemeClr val="accent6">
                        <a:lumMod val="60000"/>
                        <a:lumOff val="40000"/>
                      </a:schemeClr>
                    </a:solidFill>
                  </a:tcP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Documentation and Reporting</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US" sz="1400" dirty="0">
                          <a:effectLst/>
                          <a:latin typeface="Times New Roman" panose="02020603050405020304" pitchFamily="18" charset="0"/>
                          <a:cs typeface="Times New Roman" panose="02020603050405020304" pitchFamily="18" charset="0"/>
                        </a:rPr>
                        <a:t>Basil, </a:t>
                      </a:r>
                      <a:r>
                        <a:rPr lang="en-US" sz="1400" dirty="0" smtClean="0">
                          <a:effectLst/>
                          <a:latin typeface="Times New Roman" panose="02020603050405020304" pitchFamily="18" charset="0"/>
                          <a:cs typeface="Times New Roman" panose="02020603050405020304" pitchFamily="18" charset="0"/>
                        </a:rPr>
                        <a:t>Jodat, Ahad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a:txBody>
                    <a:bodyPr/>
                    <a:lstStyle/>
                    <a:p>
                      <a:pPr indent="-1270" algn="ctr">
                        <a:lnSpc>
                          <a:spcPct val="107000"/>
                        </a:lnSpc>
                        <a:spcAft>
                          <a:spcPts val="800"/>
                        </a:spcAft>
                        <a:tabLst>
                          <a:tab pos="1371600" algn="l"/>
                        </a:tabLst>
                      </a:pPr>
                      <a:r>
                        <a:rPr lang="en-GB" sz="1400" dirty="0" smtClean="0">
                          <a:effectLst/>
                          <a:latin typeface="Times New Roman" panose="02020603050405020304" pitchFamily="18" charset="0"/>
                          <a:ea typeface="Calibri" panose="020F0502020204030204" pitchFamily="34" charset="0"/>
                          <a:cs typeface="Times New Roman" panose="02020603050405020304" pitchFamily="18" charset="0"/>
                        </a:rPr>
                        <a:t>Completed</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1071170965"/>
                  </a:ext>
                </a:extLst>
              </a:tr>
              <a:tr h="263919">
                <a:tc gridSpan="3">
                  <a:txBody>
                    <a:bodyPr/>
                    <a:lstStyle/>
                    <a:p>
                      <a:pPr indent="-1270" algn="ctr">
                        <a:lnSpc>
                          <a:spcPct val="107000"/>
                        </a:lnSpc>
                        <a:spcAft>
                          <a:spcPts val="800"/>
                        </a:spcAft>
                        <a:tabLst>
                          <a:tab pos="1371600" algn="l"/>
                        </a:tabLst>
                      </a:pPr>
                      <a:r>
                        <a:rPr lang="en-US" sz="1400" dirty="0">
                          <a:solidFill>
                            <a:schemeClr val="tx1"/>
                          </a:solidFill>
                          <a:effectLst/>
                          <a:latin typeface="Times New Roman" panose="02020603050405020304" pitchFamily="18" charset="0"/>
                          <a:cs typeface="Times New Roman" panose="02020603050405020304" pitchFamily="18" charset="0"/>
                        </a:rPr>
                        <a:t>Submitting Final Report</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tc hMerge="1">
                  <a:txBody>
                    <a:bodyPr/>
                    <a:lstStyle/>
                    <a:p>
                      <a:endParaRPr lang="en-GB"/>
                    </a:p>
                  </a:txBody>
                  <a:tcPr/>
                </a:tc>
                <a:tc hMerge="1">
                  <a:txBody>
                    <a:bodyPr/>
                    <a:lstStyle/>
                    <a:p>
                      <a:endParaRPr lang="en-GB"/>
                    </a:p>
                  </a:txBody>
                  <a:tcPr/>
                </a:tc>
                <a:tc>
                  <a:txBody>
                    <a:bodyPr/>
                    <a:lstStyle/>
                    <a:p>
                      <a:pPr indent="-1270" algn="ctr">
                        <a:lnSpc>
                          <a:spcPct val="107000"/>
                        </a:lnSpc>
                        <a:spcAft>
                          <a:spcPts val="800"/>
                        </a:spcAft>
                        <a:tabLst>
                          <a:tab pos="1371600" algn="l"/>
                        </a:tabLst>
                      </a:pPr>
                      <a:r>
                        <a:rPr lang="en-GB" sz="14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Done</a:t>
                      </a:r>
                      <a:endParaRPr lang="en-GB"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60" marR="61360" marT="0" marB="0" anchor="ctr"/>
                </a:tc>
                <a:extLst>
                  <a:ext uri="{0D108BD9-81ED-4DB2-BD59-A6C34878D82A}">
                    <a16:rowId xmlns:a16="http://schemas.microsoft.com/office/drawing/2014/main" val="1725300807"/>
                  </a:ext>
                </a:extLst>
              </a:tr>
            </a:tbl>
          </a:graphicData>
        </a:graphic>
      </p:graphicFrame>
    </p:spTree>
    <p:extLst>
      <p:ext uri="{BB962C8B-B14F-4D97-AF65-F5344CB8AC3E}">
        <p14:creationId xmlns:p14="http://schemas.microsoft.com/office/powerpoint/2010/main" val="25412879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D9C89A45-E11B-747D-D050-82EC4F6CD6EA}"/>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5220B25E-3513-91C7-8235-B911E409630A}"/>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smtClean="0">
                <a:latin typeface="Times New Roman"/>
                <a:ea typeface="Times New Roman"/>
                <a:cs typeface="Times New Roman"/>
                <a:sym typeface="Times New Roman"/>
              </a:rPr>
              <a:t>Tools Used</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2FF1BAD-75C1-2D59-44B2-066A58119876}"/>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39</a:t>
            </a:fld>
            <a:endParaRPr lang="en-US"/>
          </a:p>
        </p:txBody>
      </p:sp>
      <p:sp>
        <p:nvSpPr>
          <p:cNvPr id="190" name="Google Shape;190;p7">
            <a:extLst>
              <a:ext uri="{FF2B5EF4-FFF2-40B4-BE49-F238E27FC236}">
                <a16:creationId xmlns:a16="http://schemas.microsoft.com/office/drawing/2014/main" id="{06CDA6E2-77BB-63B0-5124-A66DF7DBFF68}"/>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6834" y="1486345"/>
            <a:ext cx="3622029" cy="6683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359" y="4831915"/>
            <a:ext cx="4312052" cy="122960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834" y="3637435"/>
            <a:ext cx="3044513" cy="95141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1411" y="1254242"/>
            <a:ext cx="3917340" cy="110175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4419" y="2482497"/>
            <a:ext cx="4296992" cy="82717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1411" y="3573807"/>
            <a:ext cx="3260951" cy="909114"/>
          </a:xfrm>
          <a:prstGeom prst="rect">
            <a:avLst/>
          </a:prstGeom>
        </p:spPr>
      </p:pic>
      <p:pic>
        <p:nvPicPr>
          <p:cNvPr id="10" name="Picture 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830081" y="5226126"/>
            <a:ext cx="2958088" cy="82683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64328" y="2482496"/>
            <a:ext cx="4194111" cy="1218101"/>
          </a:xfrm>
          <a:prstGeom prst="rect">
            <a:avLst/>
          </a:prstGeom>
        </p:spPr>
      </p:pic>
    </p:spTree>
    <p:extLst>
      <p:ext uri="{BB962C8B-B14F-4D97-AF65-F5344CB8AC3E}">
        <p14:creationId xmlns:p14="http://schemas.microsoft.com/office/powerpoint/2010/main" val="39037561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r>
              <a:rPr lang="en-US" sz="3600" b="1" dirty="0">
                <a:latin typeface="Times New Roman" panose="02020603050405020304" pitchFamily="18" charset="0"/>
                <a:cs typeface="Times New Roman" panose="02020603050405020304" pitchFamily="18" charset="0"/>
              </a:rPr>
              <a:t>Introduction</a:t>
            </a:r>
            <a:endParaRPr lang="en-US" sz="3600" dirty="0"/>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4</a:t>
            </a:fld>
            <a:endParaRPr lang="en-US"/>
          </a:p>
        </p:txBody>
      </p:sp>
      <p:graphicFrame>
        <p:nvGraphicFramePr>
          <p:cNvPr id="17" name="Content Placeholder 2">
            <a:extLst>
              <a:ext uri="{FF2B5EF4-FFF2-40B4-BE49-F238E27FC236}">
                <a16:creationId xmlns:a16="http://schemas.microsoft.com/office/drawing/2014/main" id="{8F4B599A-DE7E-7B0E-FAC0-CB63C51F77BF}"/>
              </a:ext>
            </a:extLst>
          </p:cNvPr>
          <p:cNvGraphicFramePr>
            <a:graphicFrameLocks/>
          </p:cNvGraphicFramePr>
          <p:nvPr>
            <p:extLst>
              <p:ext uri="{D42A27DB-BD31-4B8C-83A1-F6EECF244321}">
                <p14:modId xmlns:p14="http://schemas.microsoft.com/office/powerpoint/2010/main" val="3041618900"/>
              </p:ext>
            </p:extLst>
          </p:nvPr>
        </p:nvGraphicFramePr>
        <p:xfrm>
          <a:off x="746760" y="1423852"/>
          <a:ext cx="10506456" cy="5434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24937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D9C89A45-E11B-747D-D050-82EC4F6CD6EA}"/>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5220B25E-3513-91C7-8235-B911E409630A}"/>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smtClean="0">
                <a:latin typeface="Times New Roman"/>
                <a:ea typeface="Times New Roman"/>
                <a:cs typeface="Times New Roman"/>
                <a:sym typeface="Times New Roman"/>
              </a:rPr>
              <a:t>Achievement</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2FF1BAD-75C1-2D59-44B2-066A58119876}"/>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40</a:t>
            </a:fld>
            <a:endParaRPr lang="en-US"/>
          </a:p>
        </p:txBody>
      </p:sp>
      <p:sp>
        <p:nvSpPr>
          <p:cNvPr id="190" name="Google Shape;190;p7">
            <a:extLst>
              <a:ext uri="{FF2B5EF4-FFF2-40B4-BE49-F238E27FC236}">
                <a16:creationId xmlns:a16="http://schemas.microsoft.com/office/drawing/2014/main" id="{06CDA6E2-77BB-63B0-5124-A66DF7DBFF68}"/>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766" y="1281112"/>
            <a:ext cx="5773783" cy="4330338"/>
          </a:xfrm>
          <a:prstGeom prst="rect">
            <a:avLst/>
          </a:prstGeom>
        </p:spPr>
      </p:pic>
      <p:sp>
        <p:nvSpPr>
          <p:cNvPr id="8" name="TextBox 7"/>
          <p:cNvSpPr txBox="1"/>
          <p:nvPr/>
        </p:nvSpPr>
        <p:spPr>
          <a:xfrm>
            <a:off x="1272355" y="5764822"/>
            <a:ext cx="9647290" cy="830997"/>
          </a:xfrm>
          <a:prstGeom prst="rect">
            <a:avLst/>
          </a:prstGeom>
          <a:noFill/>
        </p:spPr>
        <p:txBody>
          <a:bodyPr wrap="square" rtlCol="0">
            <a:spAutoFit/>
          </a:bodyPr>
          <a:lstStyle/>
          <a:p>
            <a:pPr algn="ctr"/>
            <a:r>
              <a:rPr lang="en-US" sz="2400" b="1" i="1" dirty="0" smtClean="0">
                <a:latin typeface="Times New Roman" panose="02020603050405020304" pitchFamily="18" charset="0"/>
                <a:cs typeface="Times New Roman" panose="02020603050405020304" pitchFamily="18" charset="0"/>
              </a:rPr>
              <a:t>Selected Among 300 applications who Participated in the 5G Hackathon  in 5G Centre NUST Islamabad</a:t>
            </a:r>
            <a:endParaRPr lang="en-US" sz="2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3650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2800" b="1" dirty="0">
                <a:latin typeface="Times New Roman"/>
                <a:ea typeface="Times New Roman"/>
                <a:cs typeface="Times New Roman"/>
                <a:sym typeface="Times New Roman"/>
              </a:rPr>
              <a:t>References</a:t>
            </a:r>
          </a:p>
        </p:txBody>
      </p:sp>
      <p:sp>
        <p:nvSpPr>
          <p:cNvPr id="188" name="Google Shape;188;p7"/>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41</a:t>
            </a:fld>
            <a:endParaRPr/>
          </a:p>
        </p:txBody>
      </p:sp>
      <p:sp>
        <p:nvSpPr>
          <p:cNvPr id="190" name="Google Shape;190;p7"/>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 name="TextBox 1">
            <a:extLst>
              <a:ext uri="{FF2B5EF4-FFF2-40B4-BE49-F238E27FC236}">
                <a16:creationId xmlns:a16="http://schemas.microsoft.com/office/drawing/2014/main" id="{37AA306A-A69D-58E6-9992-40A70DED5850}"/>
              </a:ext>
            </a:extLst>
          </p:cNvPr>
          <p:cNvSpPr txBox="1"/>
          <p:nvPr/>
        </p:nvSpPr>
        <p:spPr>
          <a:xfrm>
            <a:off x="427146" y="1324100"/>
            <a:ext cx="11344853" cy="2558970"/>
          </a:xfrm>
          <a:prstGeom prst="rect">
            <a:avLst/>
          </a:prstGeom>
          <a:noFill/>
        </p:spPr>
        <p:txBody>
          <a:bodyPr wrap="square" rtlCol="0">
            <a:spAutoFit/>
          </a:bodyPr>
          <a:lstStyle/>
          <a:p>
            <a:pPr>
              <a:lnSpc>
                <a:spcPct val="107000"/>
              </a:lnSpc>
              <a:spcAft>
                <a:spcPts val="800"/>
              </a:spcAft>
            </a:pP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[1]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Top Indian Fruits: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IEEE-dataport.org - </a:t>
            </a:r>
            <a:r>
              <a:rPr lang="en-US" sz="20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fruitsgb</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-top-</a:t>
            </a:r>
            <a:r>
              <a:rPr lang="en-US" sz="20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indian</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-fruits-quality</a:t>
            </a:r>
            <a:endParaRPr lang="en-PK"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[2]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Fruits and Vegetables Dataset: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Kaggle - Fruits and Vegetables dataset</a:t>
            </a:r>
            <a:endParaRPr lang="en-PK"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[3] Mixed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Quality Fruits: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FruitNet: Indian Fruits Dataset with quality (Good, Bad &amp; Mixed quality)</a:t>
            </a:r>
            <a:endParaRPr lang="en-PK"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Vegetable Dataset: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VegNet: Vegetable Dataset with quality (Unripe, Ripe, Old, Dried and Damaged)</a:t>
            </a:r>
            <a:endParaRPr lang="en-PK"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[5] Our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own Dataset: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Our Dataset</a:t>
            </a:r>
            <a:endParaRPr lang="en-PK"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[6]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Fresh and Rotten Fruits: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Fresh and Rotten Fruits Dataset for Machine-Based Evaluation of Fruit </a:t>
            </a:r>
            <a:r>
              <a:rPr lang="en-US" sz="2000" u="sng" dirty="0" smtClean="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Quality</a:t>
            </a:r>
            <a:endParaRPr lang="en-US" sz="2000" u="sng" dirty="0" smtClean="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8144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24381"/>
          <a:stretch/>
        </p:blipFill>
        <p:spPr>
          <a:xfrm>
            <a:off x="0" y="-1"/>
            <a:ext cx="12192000" cy="6914605"/>
          </a:xfrm>
          <a:prstGeom prst="rect">
            <a:avLst/>
          </a:prstGeom>
        </p:spPr>
      </p:pic>
    </p:spTree>
    <p:extLst>
      <p:ext uri="{BB962C8B-B14F-4D97-AF65-F5344CB8AC3E}">
        <p14:creationId xmlns:p14="http://schemas.microsoft.com/office/powerpoint/2010/main" val="2194431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r>
              <a:rPr lang="en-US" sz="3600" b="1" dirty="0" smtClean="0">
                <a:latin typeface="Times New Roman" panose="02020603050405020304" pitchFamily="18" charset="0"/>
                <a:cs typeface="Times New Roman" panose="02020603050405020304" pitchFamily="18" charset="0"/>
              </a:rPr>
              <a:t>Problem Statement</a:t>
            </a:r>
            <a:endParaRPr lang="en-US" sz="3600" dirty="0"/>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5</a:t>
            </a:fld>
            <a:endParaRPr lang="en-US"/>
          </a:p>
        </p:txBody>
      </p:sp>
      <p:graphicFrame>
        <p:nvGraphicFramePr>
          <p:cNvPr id="5" name="Content Placeholder 4">
            <a:extLst>
              <a:ext uri="{FF2B5EF4-FFF2-40B4-BE49-F238E27FC236}">
                <a16:creationId xmlns:a16="http://schemas.microsoft.com/office/drawing/2014/main" id="{40CF30F8-E4A9-0025-FC76-5962781FDFB3}"/>
              </a:ext>
            </a:extLst>
          </p:cNvPr>
          <p:cNvGraphicFramePr>
            <a:graphicFrameLocks/>
          </p:cNvGraphicFramePr>
          <p:nvPr>
            <p:extLst>
              <p:ext uri="{D42A27DB-BD31-4B8C-83A1-F6EECF244321}">
                <p14:modId xmlns:p14="http://schemas.microsoft.com/office/powerpoint/2010/main" val="702425531"/>
              </p:ext>
            </p:extLst>
          </p:nvPr>
        </p:nvGraphicFramePr>
        <p:xfrm>
          <a:off x="418011" y="849087"/>
          <a:ext cx="11353987" cy="5847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26540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r>
              <a:rPr lang="en-US" sz="3600" b="1" dirty="0">
                <a:latin typeface="Times New Roman" panose="02020603050405020304" pitchFamily="18" charset="0"/>
                <a:cs typeface="Times New Roman" panose="02020603050405020304" pitchFamily="18" charset="0"/>
              </a:rPr>
              <a:t>Objectives</a:t>
            </a:r>
            <a:endParaRPr lang="en-US" sz="3600" dirty="0"/>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6</a:t>
            </a:fld>
            <a:endParaRPr lang="en-US"/>
          </a:p>
        </p:txBody>
      </p:sp>
      <p:pic>
        <p:nvPicPr>
          <p:cNvPr id="6" name="Picture 5" descr="A cell phone screen with a display of vegetables&#10;&#10;Description automatically generated">
            <a:extLst>
              <a:ext uri="{FF2B5EF4-FFF2-40B4-BE49-F238E27FC236}">
                <a16:creationId xmlns:a16="http://schemas.microsoft.com/office/drawing/2014/main" id="{EACF78FA-B082-E45E-DD94-C6E3375A5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389" y="989602"/>
            <a:ext cx="7285410" cy="6095488"/>
          </a:xfrm>
          <a:prstGeom prst="rect">
            <a:avLst/>
          </a:prstGeom>
          <a:effectLst>
            <a:softEdge rad="1270000"/>
          </a:effectLst>
        </p:spPr>
      </p:pic>
      <p:sp>
        <p:nvSpPr>
          <p:cNvPr id="7" name="Content Placeholder 2">
            <a:extLst>
              <a:ext uri="{FF2B5EF4-FFF2-40B4-BE49-F238E27FC236}">
                <a16:creationId xmlns:a16="http://schemas.microsoft.com/office/drawing/2014/main" id="{38AC858F-B1D5-58B2-FC1F-AB90978A86A4}"/>
              </a:ext>
            </a:extLst>
          </p:cNvPr>
          <p:cNvSpPr txBox="1">
            <a:spLocks/>
          </p:cNvSpPr>
          <p:nvPr/>
        </p:nvSpPr>
        <p:spPr>
          <a:xfrm>
            <a:off x="418014" y="1789147"/>
            <a:ext cx="6544489" cy="5395424"/>
          </a:xfrm>
          <a:prstGeom prst="rect">
            <a:avLst/>
          </a:prstGeom>
          <a:noFill/>
          <a:ln>
            <a:noFill/>
          </a:ln>
        </p:spPr>
        <p:txBody>
          <a:bodyPr spcFirstLastPara="1" vert="horz" wrap="square" lIns="0" tIns="0" rIns="0" bIns="0" rtlCol="0" anchor="ctr" anchorCtr="0">
            <a:normAutofit fontScale="85000" lnSpcReduction="20000"/>
          </a:bodyPr>
          <a:lstStyle>
            <a:lvl1pPr marL="457200" lvl="0" indent="-228600" algn="ctr" defTabSz="914400" rtl="0" eaLnBrk="1" latinLnBrk="0" hangingPunct="1">
              <a:lnSpc>
                <a:spcPct val="90000"/>
              </a:lnSpc>
              <a:spcBef>
                <a:spcPts val="1000"/>
              </a:spcBef>
              <a:spcAft>
                <a:spcPts val="0"/>
              </a:spcAft>
              <a:buSzPts val="6000"/>
              <a:buFont typeface="Arial" panose="020B0604020202020204" pitchFamily="34" charset="0"/>
              <a:buNone/>
              <a:defRPr sz="60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rgbClr val="3F3F3F"/>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b="1" u="sng"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1: </a:t>
            </a:r>
          </a:p>
          <a:p>
            <a:pPr marL="0" indent="0" algn="just"/>
            <a:r>
              <a:rPr lang="en-US" sz="1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classify fruits and vegetable based on their quality through image analysis of their characteristics using Computer Vision and Deep Learning. </a:t>
            </a:r>
          </a:p>
          <a:p>
            <a:pPr marL="0" indent="0" algn="just"/>
            <a:r>
              <a:rPr lang="en-US" sz="1800" b="1" u="sng"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2: </a:t>
            </a:r>
          </a:p>
          <a:p>
            <a:pPr marL="0" indent="0" algn="just"/>
            <a:r>
              <a:rPr lang="en-US" sz="1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support local vendors by providing them with an increased market reach.</a:t>
            </a:r>
          </a:p>
          <a:p>
            <a:pPr marL="0" indent="0" algn="just"/>
            <a:r>
              <a:rPr lang="en-US" sz="1800" b="1" u="sng"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3: </a:t>
            </a:r>
          </a:p>
          <a:p>
            <a:pPr marL="0" indent="0" algn="just"/>
            <a:r>
              <a:rPr lang="en-US" sz="1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provide real time fruit and vegetable quality monitoring.</a:t>
            </a:r>
          </a:p>
          <a:p>
            <a:pPr marL="0" indent="0" algn="just"/>
            <a:r>
              <a:rPr lang="en-US" sz="1800" b="1" u="sng"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4: </a:t>
            </a:r>
          </a:p>
          <a:p>
            <a:pPr marL="0" indent="0" algn="just"/>
            <a:r>
              <a:rPr lang="en-US" sz="1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avoid roadside congestions caused due to roadside fruit carts.</a:t>
            </a:r>
          </a:p>
          <a:p>
            <a:pPr marL="0" indent="0" algn="just"/>
            <a:r>
              <a:rPr lang="en-US" sz="1800" b="1" u="sng"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5: </a:t>
            </a:r>
          </a:p>
          <a:p>
            <a:pPr marL="0" indent="0" algn="just"/>
            <a:r>
              <a:rPr lang="en-US" sz="1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provide platform to customers where they can buy fresh fruits and vegetable hassle free.</a:t>
            </a:r>
          </a:p>
          <a:p>
            <a:pPr marL="0" indent="0" algn="just"/>
            <a:r>
              <a:rPr lang="en-US" sz="1800" b="1" u="sng"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6: </a:t>
            </a:r>
          </a:p>
          <a:p>
            <a:pPr marL="0" indent="0" algn="just"/>
            <a:r>
              <a:rPr lang="en-US" sz="1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let customers compare current government prices with vendor’s fruit prices.</a:t>
            </a:r>
          </a:p>
          <a:p>
            <a:pPr marL="0" indent="0" algn="just"/>
            <a:r>
              <a:rPr lang="en-US" sz="1800" b="1" u="sng"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7: </a:t>
            </a:r>
          </a:p>
          <a:p>
            <a:pPr marL="0" indent="0" algn="just"/>
            <a:r>
              <a:rPr lang="en-US" sz="1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Enabling customers to locate the carts they nearby.</a:t>
            </a:r>
          </a:p>
          <a:p>
            <a:pPr marL="0" indent="0" algn="just"/>
            <a:r>
              <a:rPr lang="en-US" sz="1800" b="1" u="sng"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 8: </a:t>
            </a:r>
          </a:p>
          <a:p>
            <a:pPr marL="0" indent="0" algn="just"/>
            <a:r>
              <a:rPr lang="en-US" sz="1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 future, enabling fruit carts to be fully autonomous, allowing them to deliver fruits, move taking care of traffic, alerting for low-quality fruits, determining quality wise fruit prices and fully controlled.</a:t>
            </a:r>
          </a:p>
          <a:p>
            <a:endParaRPr lang="en-US" sz="2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en-PK" dirty="0"/>
          </a:p>
        </p:txBody>
      </p:sp>
    </p:spTree>
    <p:extLst>
      <p:ext uri="{BB962C8B-B14F-4D97-AF65-F5344CB8AC3E}">
        <p14:creationId xmlns:p14="http://schemas.microsoft.com/office/powerpoint/2010/main" val="3174374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pic>
        <p:nvPicPr>
          <p:cNvPr id="6" name="Content Placeholder 7"/>
          <p:cNvPicPr>
            <a:picLocks noChangeAspect="1"/>
          </p:cNvPicPr>
          <p:nvPr/>
        </p:nvPicPr>
        <p:blipFill rotWithShape="1">
          <a:blip r:embed="rId3">
            <a:extLst>
              <a:ext uri="{28A0092B-C50C-407E-A947-70E740481C1C}">
                <a14:useLocalDpi xmlns:a14="http://schemas.microsoft.com/office/drawing/2010/main" val="0"/>
              </a:ext>
            </a:extLst>
          </a:blip>
          <a:srcRect l="12225" t="23612" r="6358" b="1872"/>
          <a:stretch/>
        </p:blipFill>
        <p:spPr>
          <a:xfrm>
            <a:off x="1217914" y="1127740"/>
            <a:ext cx="10203847" cy="5253193"/>
          </a:xfrm>
          <a:prstGeom prst="rect">
            <a:avLst/>
          </a:prstGeom>
          <a:noFill/>
          <a:ln>
            <a:noFill/>
          </a:ln>
        </p:spPr>
      </p:pic>
      <p:sp>
        <p:nvSpPr>
          <p:cNvPr id="7" name="Rectangle 6"/>
          <p:cNvSpPr/>
          <p:nvPr/>
        </p:nvSpPr>
        <p:spPr>
          <a:xfrm>
            <a:off x="559950" y="3993970"/>
            <a:ext cx="2266800" cy="80989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Government department that releases daily fruits and vegetable price list.</a:t>
            </a:r>
            <a:endParaRPr lang="en-PK" sz="1600" dirty="0">
              <a:latin typeface="Times New Roman" panose="02020603050405020304" pitchFamily="18" charset="0"/>
              <a:cs typeface="Times New Roman" panose="02020603050405020304" pitchFamily="18" charset="0"/>
            </a:endParaRPr>
          </a:p>
        </p:txBody>
      </p:sp>
      <p:sp>
        <p:nvSpPr>
          <p:cNvPr id="8" name="Rectangle 7"/>
          <p:cNvSpPr/>
          <p:nvPr/>
        </p:nvSpPr>
        <p:spPr>
          <a:xfrm>
            <a:off x="2775624" y="6199028"/>
            <a:ext cx="1702552" cy="54606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Fruits / Vegetables Price List</a:t>
            </a:r>
            <a:endParaRPr lang="en-PK" sz="1600" dirty="0">
              <a:latin typeface="Times New Roman" panose="02020603050405020304" pitchFamily="18" charset="0"/>
              <a:cs typeface="Times New Roman" panose="02020603050405020304" pitchFamily="18" charset="0"/>
            </a:endParaRPr>
          </a:p>
        </p:txBody>
      </p:sp>
      <p:sp>
        <p:nvSpPr>
          <p:cNvPr id="9" name="Rectangle 8"/>
          <p:cNvSpPr/>
          <p:nvPr/>
        </p:nvSpPr>
        <p:spPr>
          <a:xfrm>
            <a:off x="6306775" y="1475788"/>
            <a:ext cx="1356756" cy="521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lvl="0"/>
            <a:r>
              <a:rPr lang="en-US" sz="1600" dirty="0">
                <a:latin typeface="Times New Roman" panose="02020603050405020304" pitchFamily="18" charset="0"/>
                <a:cs typeface="Times New Roman" panose="02020603050405020304" pitchFamily="18" charset="0"/>
              </a:rPr>
              <a:t>Cloud Storage</a:t>
            </a:r>
            <a:endParaRPr lang="en-PK" sz="1600" dirty="0">
              <a:latin typeface="Times New Roman" panose="02020603050405020304" pitchFamily="18" charset="0"/>
              <a:cs typeface="Times New Roman" panose="02020603050405020304" pitchFamily="18" charset="0"/>
            </a:endParaRPr>
          </a:p>
        </p:txBody>
      </p:sp>
      <p:sp>
        <p:nvSpPr>
          <p:cNvPr id="10" name="Rectangle 9"/>
          <p:cNvSpPr/>
          <p:nvPr/>
        </p:nvSpPr>
        <p:spPr>
          <a:xfrm>
            <a:off x="5038418" y="6380933"/>
            <a:ext cx="722302" cy="3641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Seller</a:t>
            </a:r>
            <a:endParaRPr lang="en-PK" sz="1600" dirty="0">
              <a:latin typeface="Times New Roman" panose="02020603050405020304" pitchFamily="18" charset="0"/>
              <a:cs typeface="Times New Roman" panose="02020603050405020304" pitchFamily="18" charset="0"/>
            </a:endParaRPr>
          </a:p>
        </p:txBody>
      </p:sp>
      <p:sp>
        <p:nvSpPr>
          <p:cNvPr id="11" name="Rectangle 10"/>
          <p:cNvSpPr/>
          <p:nvPr/>
        </p:nvSpPr>
        <p:spPr>
          <a:xfrm>
            <a:off x="9775834" y="4232368"/>
            <a:ext cx="1092466" cy="4323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lvl="0" algn="ctr"/>
            <a:r>
              <a:rPr lang="en-US" sz="1600" dirty="0">
                <a:latin typeface="Times New Roman" panose="02020603050405020304" pitchFamily="18" charset="0"/>
                <a:cs typeface="Times New Roman" panose="02020603050405020304" pitchFamily="18" charset="0"/>
              </a:rPr>
              <a:t>Customers</a:t>
            </a:r>
            <a:endParaRPr lang="en-PK" sz="16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5865224" y="3755572"/>
            <a:ext cx="1384663" cy="47679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IntelliCART</a:t>
            </a:r>
            <a:endParaRPr lang="en-US" dirty="0">
              <a:latin typeface="Times New Roman" panose="02020603050405020304" pitchFamily="18" charset="0"/>
              <a:cs typeface="Times New Roman" panose="02020603050405020304" pitchFamily="18" charset="0"/>
            </a:endParaRPr>
          </a:p>
        </p:txBody>
      </p:sp>
      <p:sp>
        <p:nvSpPr>
          <p:cNvPr id="13" name="Rectangle 12"/>
          <p:cNvSpPr/>
          <p:nvPr/>
        </p:nvSpPr>
        <p:spPr>
          <a:xfrm>
            <a:off x="7663531" y="4861959"/>
            <a:ext cx="1371600" cy="45398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t>Global Position Service</a:t>
            </a:r>
          </a:p>
        </p:txBody>
      </p:sp>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r>
              <a:rPr lang="en-US" sz="3600" b="1" dirty="0" smtClean="0">
                <a:latin typeface="Times New Roman" panose="02020603050405020304" pitchFamily="18" charset="0"/>
                <a:cs typeface="Times New Roman" panose="02020603050405020304" pitchFamily="18" charset="0"/>
              </a:rPr>
              <a:t>Proposed Scenario</a:t>
            </a:r>
            <a:endParaRPr lang="en-US" sz="3600" dirty="0"/>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098416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r>
              <a:rPr lang="en-US" sz="3600" b="1" dirty="0">
                <a:latin typeface="Times New Roman" panose="02020603050405020304" pitchFamily="18" charset="0"/>
                <a:cs typeface="Times New Roman" panose="02020603050405020304" pitchFamily="18" charset="0"/>
              </a:rPr>
              <a:t>Work contribution to Society </a:t>
            </a:r>
            <a:endParaRPr lang="en-US" sz="3600" dirty="0"/>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8</a:t>
            </a:fld>
            <a:endParaRPr lang="en-US"/>
          </a:p>
        </p:txBody>
      </p:sp>
      <p:sp>
        <p:nvSpPr>
          <p:cNvPr id="6" name="Rectangle 5"/>
          <p:cNvSpPr/>
          <p:nvPr/>
        </p:nvSpPr>
        <p:spPr>
          <a:xfrm>
            <a:off x="378823" y="1387554"/>
            <a:ext cx="11220993" cy="4708981"/>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US" sz="2000" b="1" u="sng" dirty="0">
                <a:latin typeface="Times New Roman" panose="02020603050405020304" pitchFamily="18" charset="0"/>
                <a:cs typeface="Times New Roman" panose="02020603050405020304" pitchFamily="18" charset="0"/>
              </a:rPr>
              <a:t>Enhancing Food Quality and Safety</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Smart Cart uses computer vision technology to assess the freshness of fruits and vegetables in real-time, helping ensure that customers receive high-quality and safe produce. This can reduce the risk of foodborne illnesses and improve overall public health.</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1" u="sng" dirty="0">
                <a:latin typeface="Times New Roman" panose="02020603050405020304" pitchFamily="18" charset="0"/>
                <a:cs typeface="Times New Roman" panose="02020603050405020304" pitchFamily="18" charset="0"/>
              </a:rPr>
              <a:t>Fair Pricing</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system's price verification capabilities help ensure that customers are charged fair prices for the fruits and vegetables they purchase. This prevents overcharging and promotes ethical business practices among fruit cart vendors.</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1" u="sng" dirty="0">
                <a:latin typeface="Times New Roman" panose="02020603050405020304" pitchFamily="18" charset="0"/>
                <a:cs typeface="Times New Roman" panose="02020603050405020304" pitchFamily="18" charset="0"/>
              </a:rPr>
              <a:t>Economic Opportunities</a:t>
            </a:r>
            <a:r>
              <a:rPr lang="en-US" sz="2000" dirty="0">
                <a:latin typeface="Times New Roman" panose="02020603050405020304" pitchFamily="18" charset="0"/>
                <a:cs typeface="Times New Roman" panose="02020603050405020304" pitchFamily="18" charset="0"/>
              </a:rPr>
              <a:t>: The Smart Cart can potentially expand the customer base </a:t>
            </a:r>
            <a:r>
              <a:rPr lang="en-US" sz="2000" dirty="0" smtClean="0">
                <a:latin typeface="Times New Roman" panose="02020603050405020304" pitchFamily="18" charset="0"/>
                <a:cs typeface="Times New Roman" panose="02020603050405020304" pitchFamily="18" charset="0"/>
              </a:rPr>
              <a:t>for cart </a:t>
            </a:r>
            <a:r>
              <a:rPr lang="en-US" sz="2000" dirty="0">
                <a:latin typeface="Times New Roman" panose="02020603050405020304" pitchFamily="18" charset="0"/>
                <a:cs typeface="Times New Roman" panose="02020603050405020304" pitchFamily="18" charset="0"/>
              </a:rPr>
              <a:t>vendors, leading to increased income and economic opportunities for these small-scale entrepreneurs. It can also help them build better relationships with their customers.</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1" u="sng" dirty="0">
                <a:latin typeface="Times New Roman" panose="02020603050405020304" pitchFamily="18" charset="0"/>
                <a:cs typeface="Times New Roman" panose="02020603050405020304" pitchFamily="18" charset="0"/>
              </a:rPr>
              <a:t>Technology Integration</a:t>
            </a:r>
            <a:r>
              <a:rPr lang="en-US" sz="2000" dirty="0">
                <a:latin typeface="Times New Roman" panose="02020603050405020304" pitchFamily="18" charset="0"/>
                <a:cs typeface="Times New Roman" panose="02020603050405020304" pitchFamily="18" charset="0"/>
              </a:rPr>
              <a:t>: The Smart Cart integrates various technologies such as mobile </a:t>
            </a:r>
            <a:r>
              <a:rPr lang="en-US" sz="2000" dirty="0" smtClean="0">
                <a:latin typeface="Times New Roman" panose="02020603050405020304" pitchFamily="18" charset="0"/>
                <a:cs typeface="Times New Roman" panose="02020603050405020304" pitchFamily="18" charset="0"/>
              </a:rPr>
              <a:t>applications, AI , Computer Vision, </a:t>
            </a:r>
            <a:r>
              <a:rPr lang="en-US" sz="2000" dirty="0">
                <a:latin typeface="Times New Roman" panose="02020603050405020304" pitchFamily="18" charset="0"/>
                <a:cs typeface="Times New Roman" panose="02020603050405020304" pitchFamily="18" charset="0"/>
              </a:rPr>
              <a:t>and GPS. This integration not only improves the efficiency of the </a:t>
            </a:r>
            <a:r>
              <a:rPr lang="en-US" sz="2000" dirty="0" smtClean="0">
                <a:latin typeface="Times New Roman" panose="02020603050405020304" pitchFamily="18" charset="0"/>
                <a:cs typeface="Times New Roman" panose="02020603050405020304" pitchFamily="18" charset="0"/>
              </a:rPr>
              <a:t>cart </a:t>
            </a:r>
            <a:r>
              <a:rPr lang="en-US" sz="2000" dirty="0">
                <a:latin typeface="Times New Roman" panose="02020603050405020304" pitchFamily="18" charset="0"/>
                <a:cs typeface="Times New Roman" panose="02020603050405020304" pitchFamily="18" charset="0"/>
              </a:rPr>
              <a:t>operation but also provides an example of how technology can be harnessed for the benefit of society.</a:t>
            </a:r>
          </a:p>
        </p:txBody>
      </p:sp>
    </p:spTree>
    <p:extLst>
      <p:ext uri="{BB962C8B-B14F-4D97-AF65-F5344CB8AC3E}">
        <p14:creationId xmlns:p14="http://schemas.microsoft.com/office/powerpoint/2010/main" val="3591433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369E3364-1072-6C07-FB7A-6870F0BD3919}"/>
            </a:ext>
          </a:extLst>
        </p:cNvPr>
        <p:cNvGrpSpPr/>
        <p:nvPr/>
      </p:nvGrpSpPr>
      <p:grpSpPr>
        <a:xfrm>
          <a:off x="0" y="0"/>
          <a:ext cx="0" cy="0"/>
          <a:chOff x="0" y="0"/>
          <a:chExt cx="0" cy="0"/>
        </a:xfrm>
      </p:grpSpPr>
      <p:sp>
        <p:nvSpPr>
          <p:cNvPr id="187" name="Google Shape;187;p7">
            <a:extLst>
              <a:ext uri="{FF2B5EF4-FFF2-40B4-BE49-F238E27FC236}">
                <a16:creationId xmlns:a16="http://schemas.microsoft.com/office/drawing/2014/main" id="{C3CC1C35-6158-B27C-143C-A708167738C6}"/>
              </a:ext>
            </a:extLst>
          </p:cNvPr>
          <p:cNvSpPr txBox="1">
            <a:spLocks noGrp="1"/>
          </p:cNvSpPr>
          <p:nvPr>
            <p:ph type="title"/>
          </p:nvPr>
        </p:nvSpPr>
        <p:spPr>
          <a:xfrm>
            <a:off x="516834" y="432000"/>
            <a:ext cx="11255165" cy="695740"/>
          </a:xfrm>
          <a:prstGeom prst="rect">
            <a:avLst/>
          </a:prstGeom>
          <a:solidFill>
            <a:srgbClr val="F2F2F2">
              <a:alpha val="49803"/>
            </a:srgbClr>
          </a:solidFill>
          <a:ln>
            <a:noFill/>
          </a:ln>
        </p:spPr>
        <p:txBody>
          <a:bodyPr spcFirstLastPara="1" wrap="square" lIns="180000" tIns="0" rIns="0" bIns="0" anchor="ctr" anchorCtr="0">
            <a:noAutofit/>
          </a:bodyPr>
          <a:lstStyle/>
          <a:p>
            <a:pPr lvl="0">
              <a:buSzPts val="3600"/>
            </a:pPr>
            <a:r>
              <a:rPr lang="en-US" sz="3600" b="1" dirty="0" smtClean="0">
                <a:latin typeface="Times New Roman"/>
                <a:ea typeface="Times New Roman"/>
                <a:cs typeface="Times New Roman"/>
                <a:sym typeface="Times New Roman"/>
              </a:rPr>
              <a:t>Some Existing Startups</a:t>
            </a:r>
            <a:endParaRPr lang="en-US" sz="3600" b="1" dirty="0">
              <a:latin typeface="Times New Roman"/>
              <a:ea typeface="Times New Roman"/>
              <a:cs typeface="Times New Roman"/>
              <a:sym typeface="Times New Roman"/>
            </a:endParaRPr>
          </a:p>
        </p:txBody>
      </p:sp>
      <p:sp>
        <p:nvSpPr>
          <p:cNvPr id="188" name="Google Shape;188;p7">
            <a:extLst>
              <a:ext uri="{FF2B5EF4-FFF2-40B4-BE49-F238E27FC236}">
                <a16:creationId xmlns:a16="http://schemas.microsoft.com/office/drawing/2014/main" id="{2A7237A8-9D26-455A-E0CB-247A307C7C3A}"/>
              </a:ext>
            </a:extLst>
          </p:cNvPr>
          <p:cNvSpPr txBox="1">
            <a:spLocks noGrp="1"/>
          </p:cNvSpPr>
          <p:nvPr>
            <p:ph type="sldNum" idx="12"/>
          </p:nvPr>
        </p:nvSpPr>
        <p:spPr>
          <a:xfrm>
            <a:off x="11706224" y="6356350"/>
            <a:ext cx="370575" cy="365125"/>
          </a:xfrm>
          <a:prstGeom prst="rect">
            <a:avLst/>
          </a:prstGeom>
          <a:solidFill>
            <a:srgbClr val="F2F2F2">
              <a:alpha val="49803"/>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smtClean="0"/>
              <a:t>9</a:t>
            </a:fld>
            <a:endParaRPr lang="en-US"/>
          </a:p>
        </p:txBody>
      </p:sp>
      <p:sp>
        <p:nvSpPr>
          <p:cNvPr id="190" name="Google Shape;190;p7">
            <a:extLst>
              <a:ext uri="{FF2B5EF4-FFF2-40B4-BE49-F238E27FC236}">
                <a16:creationId xmlns:a16="http://schemas.microsoft.com/office/drawing/2014/main" id="{415C64DF-F468-3EBB-8C47-470AC39D5FD6}"/>
              </a:ext>
            </a:extLst>
          </p:cNvPr>
          <p:cNvSpPr/>
          <p:nvPr/>
        </p:nvSpPr>
        <p:spPr>
          <a:xfrm>
            <a:off x="5312229" y="6356350"/>
            <a:ext cx="1567542" cy="365125"/>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aphicFrame>
        <p:nvGraphicFramePr>
          <p:cNvPr id="7" name="Table 6">
            <a:extLst>
              <a:ext uri="{FF2B5EF4-FFF2-40B4-BE49-F238E27FC236}">
                <a16:creationId xmlns:a16="http://schemas.microsoft.com/office/drawing/2014/main" id="{4334BC4A-599D-79D1-9AC5-2F169A7B927B}"/>
              </a:ext>
            </a:extLst>
          </p:cNvPr>
          <p:cNvGraphicFramePr>
            <a:graphicFrameLocks noGrp="1"/>
          </p:cNvGraphicFramePr>
          <p:nvPr>
            <p:extLst>
              <p:ext uri="{D42A27DB-BD31-4B8C-83A1-F6EECF244321}">
                <p14:modId xmlns:p14="http://schemas.microsoft.com/office/powerpoint/2010/main" val="3348306294"/>
              </p:ext>
            </p:extLst>
          </p:nvPr>
        </p:nvGraphicFramePr>
        <p:xfrm>
          <a:off x="461852" y="1362870"/>
          <a:ext cx="11365128" cy="5176042"/>
        </p:xfrm>
        <a:graphic>
          <a:graphicData uri="http://schemas.openxmlformats.org/drawingml/2006/table">
            <a:tbl>
              <a:tblPr firstRow="1" bandRow="1">
                <a:tableStyleId>{93296810-A885-4BE3-A3E7-6D5BEEA58F35}</a:tableStyleId>
              </a:tblPr>
              <a:tblGrid>
                <a:gridCol w="1894188">
                  <a:extLst>
                    <a:ext uri="{9D8B030D-6E8A-4147-A177-3AD203B41FA5}">
                      <a16:colId xmlns:a16="http://schemas.microsoft.com/office/drawing/2014/main" val="137184898"/>
                    </a:ext>
                  </a:extLst>
                </a:gridCol>
                <a:gridCol w="1894188">
                  <a:extLst>
                    <a:ext uri="{9D8B030D-6E8A-4147-A177-3AD203B41FA5}">
                      <a16:colId xmlns:a16="http://schemas.microsoft.com/office/drawing/2014/main" val="669100676"/>
                    </a:ext>
                  </a:extLst>
                </a:gridCol>
                <a:gridCol w="1894188">
                  <a:extLst>
                    <a:ext uri="{9D8B030D-6E8A-4147-A177-3AD203B41FA5}">
                      <a16:colId xmlns:a16="http://schemas.microsoft.com/office/drawing/2014/main" val="1580740011"/>
                    </a:ext>
                  </a:extLst>
                </a:gridCol>
                <a:gridCol w="1894188">
                  <a:extLst>
                    <a:ext uri="{9D8B030D-6E8A-4147-A177-3AD203B41FA5}">
                      <a16:colId xmlns:a16="http://schemas.microsoft.com/office/drawing/2014/main" val="3744605071"/>
                    </a:ext>
                  </a:extLst>
                </a:gridCol>
                <a:gridCol w="1894188">
                  <a:extLst>
                    <a:ext uri="{9D8B030D-6E8A-4147-A177-3AD203B41FA5}">
                      <a16:colId xmlns:a16="http://schemas.microsoft.com/office/drawing/2014/main" val="3330618754"/>
                    </a:ext>
                  </a:extLst>
                </a:gridCol>
                <a:gridCol w="1894188">
                  <a:extLst>
                    <a:ext uri="{9D8B030D-6E8A-4147-A177-3AD203B41FA5}">
                      <a16:colId xmlns:a16="http://schemas.microsoft.com/office/drawing/2014/main" val="1505933917"/>
                    </a:ext>
                  </a:extLst>
                </a:gridCol>
              </a:tblGrid>
              <a:tr h="360087">
                <a:tc rowSpan="2">
                  <a:txBody>
                    <a:bodyPr/>
                    <a:lstStyle/>
                    <a:p>
                      <a:pPr algn="ctr"/>
                      <a:r>
                        <a:rPr lang="en-US" sz="1700" dirty="0">
                          <a:latin typeface="Times New Roman" panose="02020603050405020304" pitchFamily="18" charset="0"/>
                          <a:cs typeface="Times New Roman" panose="02020603050405020304" pitchFamily="18" charset="0"/>
                        </a:rPr>
                        <a:t>Application Startup Name</a:t>
                      </a:r>
                    </a:p>
                  </a:txBody>
                  <a:tcPr marL="88004" marR="88004" marT="44002" marB="44002"/>
                </a:tc>
                <a:tc gridSpan="5">
                  <a:txBody>
                    <a:bodyPr/>
                    <a:lstStyle/>
                    <a:p>
                      <a:pPr algn="ctr"/>
                      <a:r>
                        <a:rPr lang="en-US" sz="1700" dirty="0">
                          <a:latin typeface="Times New Roman" panose="02020603050405020304" pitchFamily="18" charset="0"/>
                          <a:cs typeface="Times New Roman" panose="02020603050405020304" pitchFamily="18" charset="0"/>
                        </a:rPr>
                        <a:t>Features</a:t>
                      </a:r>
                    </a:p>
                  </a:txBody>
                  <a:tcPr marL="88004" marR="88004" marT="44002" marB="44002"/>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63639679"/>
                  </a:ext>
                </a:extLst>
              </a:tr>
              <a:tr h="1420616">
                <a:tc vMerge="1">
                  <a:txBody>
                    <a:bodyPr/>
                    <a:lstStyle/>
                    <a:p>
                      <a:endParaRPr lang="en-US" dirty="0"/>
                    </a:p>
                  </a:txBody>
                  <a:tcPr/>
                </a:tc>
                <a:tc>
                  <a:txBody>
                    <a:bodyPr/>
                    <a:lstStyle/>
                    <a:p>
                      <a:pPr algn="ctr"/>
                      <a:r>
                        <a:rPr lang="en-US" sz="1700" dirty="0">
                          <a:latin typeface="Times New Roman" panose="02020603050405020304" pitchFamily="18" charset="0"/>
                          <a:cs typeface="Times New Roman" panose="02020603050405020304" pitchFamily="18" charset="0"/>
                        </a:rPr>
                        <a:t>Fruit /</a:t>
                      </a:r>
                      <a:r>
                        <a:rPr lang="en-US" sz="1700" baseline="0" dirty="0">
                          <a:latin typeface="Times New Roman" panose="02020603050405020304" pitchFamily="18" charset="0"/>
                          <a:cs typeface="Times New Roman" panose="02020603050405020304" pitchFamily="18" charset="0"/>
                        </a:rPr>
                        <a:t> Vegetable Price</a:t>
                      </a: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rPr>
                        <a:t>Comparison with government prices</a:t>
                      </a: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rPr>
                        <a:t>Freshness monitoring through Computer Vision </a:t>
                      </a: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rPr>
                        <a:t>Nearby Cart location</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Have Application</a:t>
                      </a: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solidFill>
                      <a:schemeClr val="accent6">
                        <a:lumMod val="60000"/>
                        <a:lumOff val="40000"/>
                      </a:schemeClr>
                    </a:solidFill>
                  </a:tcPr>
                </a:tc>
                <a:extLst>
                  <a:ext uri="{0D108BD9-81ED-4DB2-BD59-A6C34878D82A}">
                    <a16:rowId xmlns:a16="http://schemas.microsoft.com/office/drawing/2014/main" val="276491852"/>
                  </a:ext>
                </a:extLst>
              </a:tr>
              <a:tr h="887885">
                <a:tc>
                  <a:txBody>
                    <a:bodyPr/>
                    <a:lstStyle/>
                    <a:p>
                      <a:pPr algn="ctr"/>
                      <a:r>
                        <a:rPr lang="en-US" sz="1700" b="1" dirty="0" smtClean="0">
                          <a:latin typeface="Times New Roman" panose="02020603050405020304" pitchFamily="18" charset="0"/>
                          <a:cs typeface="Times New Roman" panose="02020603050405020304" pitchFamily="18" charset="0"/>
                        </a:rPr>
                        <a:t>IntelliCART </a:t>
                      </a:r>
                      <a:r>
                        <a:rPr lang="en-US" sz="1700" b="1" dirty="0">
                          <a:latin typeface="Times New Roman" panose="02020603050405020304" pitchFamily="18" charset="0"/>
                          <a:cs typeface="Times New Roman" panose="02020603050405020304" pitchFamily="18" charset="0"/>
                        </a:rPr>
                        <a:t>(Our Project)</a:t>
                      </a:r>
                    </a:p>
                  </a:txBody>
                  <a:tcPr marL="88004" marR="88004" marT="44002" marB="44002">
                    <a:solidFill>
                      <a:schemeClr val="accent6">
                        <a:lumMod val="60000"/>
                        <a:lumOff val="40000"/>
                      </a:schemeClr>
                    </a:solidFill>
                  </a:tcPr>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algn="ct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541953242"/>
                  </a:ext>
                </a:extLst>
              </a:tr>
              <a:tr h="621519">
                <a:tc>
                  <a:txBody>
                    <a:bodyPr/>
                    <a:lstStyle/>
                    <a:p>
                      <a:pPr algn="ctr"/>
                      <a:r>
                        <a:rPr lang="en-US" sz="1700" b="1" dirty="0">
                          <a:latin typeface="Times New Roman" panose="02020603050405020304" pitchFamily="18" charset="0"/>
                          <a:cs typeface="Times New Roman" panose="02020603050405020304" pitchFamily="18" charset="0"/>
                        </a:rPr>
                        <a:t>FruitSabzi</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p>
                      <a:pPr algn="ct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2776804812"/>
                  </a:ext>
                </a:extLst>
              </a:tr>
              <a:tr h="360087">
                <a:tc>
                  <a:txBody>
                    <a:bodyPr/>
                    <a:lstStyle/>
                    <a:p>
                      <a:pPr algn="ctr"/>
                      <a:r>
                        <a:rPr lang="en-US" sz="1700" b="1" dirty="0">
                          <a:latin typeface="Times New Roman" panose="02020603050405020304" pitchFamily="18" charset="0"/>
                          <a:cs typeface="Times New Roman" panose="02020603050405020304" pitchFamily="18" charset="0"/>
                        </a:rPr>
                        <a:t>Farmette</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2953533810"/>
                  </a:ext>
                </a:extLst>
              </a:tr>
              <a:tr h="805674">
                <a:tc>
                  <a:txBody>
                    <a:bodyPr/>
                    <a:lstStyle/>
                    <a:p>
                      <a:pPr algn="ctr"/>
                      <a:r>
                        <a:rPr lang="en-US" sz="1700" b="1" dirty="0">
                          <a:latin typeface="Times New Roman" panose="02020603050405020304" pitchFamily="18" charset="0"/>
                          <a:cs typeface="Times New Roman" panose="02020603050405020304" pitchFamily="18" charset="0"/>
                        </a:rPr>
                        <a:t>F2H- Farm to Home</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1945992608"/>
                  </a:ext>
                </a:extLst>
              </a:tr>
              <a:tr h="360087">
                <a:tc>
                  <a:txBody>
                    <a:bodyPr/>
                    <a:lstStyle/>
                    <a:p>
                      <a:pPr algn="ctr"/>
                      <a:r>
                        <a:rPr lang="en-US" sz="1700" b="1" dirty="0">
                          <a:latin typeface="Times New Roman" panose="02020603050405020304" pitchFamily="18" charset="0"/>
                          <a:cs typeface="Times New Roman" panose="02020603050405020304" pitchFamily="18" charset="0"/>
                        </a:rPr>
                        <a:t>FreshSabz</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62052588"/>
                  </a:ext>
                </a:extLst>
              </a:tr>
              <a:tr h="360087">
                <a:tc>
                  <a:txBody>
                    <a:bodyPr/>
                    <a:lstStyle/>
                    <a:p>
                      <a:pPr algn="ctr"/>
                      <a:r>
                        <a:rPr lang="en-US" sz="1700" b="1" dirty="0">
                          <a:latin typeface="Times New Roman" panose="02020603050405020304" pitchFamily="18" charset="0"/>
                          <a:cs typeface="Times New Roman" panose="02020603050405020304" pitchFamily="18" charset="0"/>
                        </a:rPr>
                        <a:t>Subzi.pk</a:t>
                      </a:r>
                    </a:p>
                  </a:txBody>
                  <a:tcPr marL="88004" marR="88004" marT="44002" marB="44002">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sym typeface="Wingdings" panose="05000000000000000000" pitchFamily="2" charset="2"/>
                        </a:rPr>
                        <a:t></a:t>
                      </a:r>
                      <a:endParaRPr lang="en-US" sz="1700" dirty="0">
                        <a:latin typeface="Times New Roman" panose="02020603050405020304" pitchFamily="18" charset="0"/>
                        <a:cs typeface="Times New Roman" panose="02020603050405020304" pitchFamily="18" charset="0"/>
                      </a:endParaRPr>
                    </a:p>
                  </a:txBody>
                  <a:tcPr marL="88004" marR="88004" marT="44002" marB="44002"/>
                </a:tc>
                <a:extLst>
                  <a:ext uri="{0D108BD9-81ED-4DB2-BD59-A6C34878D82A}">
                    <a16:rowId xmlns:a16="http://schemas.microsoft.com/office/drawing/2014/main" val="2651806421"/>
                  </a:ext>
                </a:extLst>
              </a:tr>
            </a:tbl>
          </a:graphicData>
        </a:graphic>
      </p:graphicFrame>
    </p:spTree>
    <p:extLst>
      <p:ext uri="{BB962C8B-B14F-4D97-AF65-F5344CB8AC3E}">
        <p14:creationId xmlns:p14="http://schemas.microsoft.com/office/powerpoint/2010/main" val="4040065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f426b8-261d-4df4-b548-e036d90c48a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A7E10B01066C4CAD4D6BE93E5A8EB7" ma:contentTypeVersion="7" ma:contentTypeDescription="Create a new document." ma:contentTypeScope="" ma:versionID="499b68f632a7f7aefff7b0cc4ba273a8">
  <xsd:schema xmlns:xsd="http://www.w3.org/2001/XMLSchema" xmlns:xs="http://www.w3.org/2001/XMLSchema" xmlns:p="http://schemas.microsoft.com/office/2006/metadata/properties" xmlns:ns3="07f426b8-261d-4df4-b548-e036d90c48aa" xmlns:ns4="aeb574f0-dd52-4539-8970-a388650cfad2" targetNamespace="http://schemas.microsoft.com/office/2006/metadata/properties" ma:root="true" ma:fieldsID="cabf28c441143cc78570ec075d9370bd" ns3:_="" ns4:_="">
    <xsd:import namespace="07f426b8-261d-4df4-b548-e036d90c48aa"/>
    <xsd:import namespace="aeb574f0-dd52-4539-8970-a388650cfad2"/>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f426b8-261d-4df4-b548-e036d90c48a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b574f0-dd52-4539-8970-a388650cfad2"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D34D22-EA35-4FCB-AAD8-B7F6D63B098A}">
  <ds:schemaRefs>
    <ds:schemaRef ds:uri="http://purl.org/dc/elements/1.1/"/>
    <ds:schemaRef ds:uri="http://schemas.openxmlformats.org/package/2006/metadata/core-properties"/>
    <ds:schemaRef ds:uri="07f426b8-261d-4df4-b548-e036d90c48aa"/>
    <ds:schemaRef ds:uri="http://schemas.microsoft.com/office/2006/documentManagement/types"/>
    <ds:schemaRef ds:uri="http://purl.org/dc/dcmitype/"/>
    <ds:schemaRef ds:uri="http://purl.org/dc/terms/"/>
    <ds:schemaRef ds:uri="http://schemas.microsoft.com/office/2006/metadata/properties"/>
    <ds:schemaRef ds:uri="http://www.w3.org/XML/1998/namespace"/>
    <ds:schemaRef ds:uri="http://schemas.microsoft.com/office/infopath/2007/PartnerControls"/>
    <ds:schemaRef ds:uri="aeb574f0-dd52-4539-8970-a388650cfad2"/>
  </ds:schemaRefs>
</ds:datastoreItem>
</file>

<file path=customXml/itemProps2.xml><?xml version="1.0" encoding="utf-8"?>
<ds:datastoreItem xmlns:ds="http://schemas.openxmlformats.org/officeDocument/2006/customXml" ds:itemID="{F15E3E95-3ADE-4A31-9630-49FD97BE9388}">
  <ds:schemaRefs>
    <ds:schemaRef ds:uri="http://schemas.microsoft.com/sharepoint/v3/contenttype/forms"/>
  </ds:schemaRefs>
</ds:datastoreItem>
</file>

<file path=customXml/itemProps3.xml><?xml version="1.0" encoding="utf-8"?>
<ds:datastoreItem xmlns:ds="http://schemas.openxmlformats.org/officeDocument/2006/customXml" ds:itemID="{01D61E4C-0E07-4005-9DFC-88408A5FE8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f426b8-261d-4df4-b548-e036d90c48aa"/>
    <ds:schemaRef ds:uri="aeb574f0-dd52-4539-8970-a388650cfa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1469</TotalTime>
  <Words>1941</Words>
  <Application>Microsoft Office PowerPoint</Application>
  <PresentationFormat>Widescreen</PresentationFormat>
  <Paragraphs>570</Paragraphs>
  <Slides>42</Slides>
  <Notes>37</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Calibri Light</vt:lpstr>
      <vt:lpstr>Corbel</vt:lpstr>
      <vt:lpstr>Courier New</vt:lpstr>
      <vt:lpstr>Garamond</vt:lpstr>
      <vt:lpstr>Times New Roman</vt:lpstr>
      <vt:lpstr>Wingdings</vt:lpstr>
      <vt:lpstr>Office Theme</vt:lpstr>
      <vt:lpstr>PowerPoint Presentation</vt:lpstr>
      <vt:lpstr>Project Team</vt:lpstr>
      <vt:lpstr>Agenda</vt:lpstr>
      <vt:lpstr>Introduction</vt:lpstr>
      <vt:lpstr>Problem Statement</vt:lpstr>
      <vt:lpstr>Objectives</vt:lpstr>
      <vt:lpstr>Proposed Scenario</vt:lpstr>
      <vt:lpstr>Work contribution to Society </vt:lpstr>
      <vt:lpstr>Some Existing Startups</vt:lpstr>
      <vt:lpstr>Methodology</vt:lpstr>
      <vt:lpstr>Details of every dataset </vt:lpstr>
      <vt:lpstr>IEEE_DataPort - FruitGB</vt:lpstr>
      <vt:lpstr>Kaggle – Fruits and Vegetables Dataset</vt:lpstr>
      <vt:lpstr>Mendeley- FruitNet</vt:lpstr>
      <vt:lpstr>Mendeley- VegNet</vt:lpstr>
      <vt:lpstr>Dataset Camera (Our Own Dataset)</vt:lpstr>
      <vt:lpstr>Dataset Collection Drive</vt:lpstr>
      <vt:lpstr>Mendeley – Fresh and Rotten Fruits</vt:lpstr>
      <vt:lpstr>Performance of each models on each dataset</vt:lpstr>
      <vt:lpstr>Dataset</vt:lpstr>
      <vt:lpstr>Dataset (Contd.)</vt:lpstr>
      <vt:lpstr>Dataset (Contd.)</vt:lpstr>
      <vt:lpstr>MobileNet</vt:lpstr>
      <vt:lpstr>MobileNet Accuracy and Loss</vt:lpstr>
      <vt:lpstr>Why we chose MobileNet? (Best Accuracy)</vt:lpstr>
      <vt:lpstr>YOLO v8 for improved real-time object detection  Demo Videos</vt:lpstr>
      <vt:lpstr>YOLO v8 for improved real-time object detection (Contd.) Demo Videos</vt:lpstr>
      <vt:lpstr>Software Architecture</vt:lpstr>
      <vt:lpstr>Application Design</vt:lpstr>
      <vt:lpstr>Application Design (Contd.) Customer Side</vt:lpstr>
      <vt:lpstr>Application Design (Contd.) Customer Side</vt:lpstr>
      <vt:lpstr>Application Design (Contd.) Customer Side</vt:lpstr>
      <vt:lpstr>Application Design (Contd.) Vendor Side</vt:lpstr>
      <vt:lpstr>Application Design (Contd.) Vendor Side</vt:lpstr>
      <vt:lpstr>Application Design (Contd.) Customer Freshness Quality Assessment Flow</vt:lpstr>
      <vt:lpstr>Application Design (Contd.) Vendor/Customer Real Time Freshness Quality Assessment Flow</vt:lpstr>
      <vt:lpstr>Application Design (Contd.) Customer Tracking Vendor Cart Location Flow</vt:lpstr>
      <vt:lpstr>Work Timeline</vt:lpstr>
      <vt:lpstr>Tools Used</vt:lpstr>
      <vt:lpstr>Achievement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Jodat</dc:creator>
  <cp:lastModifiedBy>basilkhang0709@gmail.com</cp:lastModifiedBy>
  <cp:revision>358</cp:revision>
  <dcterms:created xsi:type="dcterms:W3CDTF">2023-09-20T20:34:20Z</dcterms:created>
  <dcterms:modified xsi:type="dcterms:W3CDTF">2024-05-15T05:47:41Z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0x010100EBA7E10B01066C4CAD4D6BE93E5A8EB7</vt:lpwstr>
  </property>
  <property fmtid="{D5CDD505-2E9C-101B-9397-08002B2CF9AE}" pid="3" name="MSIP_Label_defa4170-0d19-0005-0004-bc88714345d2_Enabled">
    <vt:lpwstr>true</vt:lpwstr>
  </property>
  <property fmtid="{D5CDD505-2E9C-101B-9397-08002B2CF9AE}" pid="4" name="MSIP_Label_defa4170-0d19-0005-0004-bc88714345d2_SetDate">
    <vt:lpwstr>2023-12-26T11:40:59Z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6f2a8250-b979-4d2b-845e-82a483577045</vt:lpwstr>
  </property>
  <property fmtid="{D5CDD505-2E9C-101B-9397-08002B2CF9AE}" pid="8" name="MSIP_Label_defa4170-0d19-0005-0004-bc88714345d2_ActionId">
    <vt:lpwstr>f250446c-c167-4d4e-90cc-23ade9008886</vt:lpwstr>
  </property>
  <property fmtid="{D5CDD505-2E9C-101B-9397-08002B2CF9AE}" pid="9" name="MSIP_Label_defa4170-0d19-0005-0004-bc88714345d2_ContentBits">
    <vt:lpwstr>0</vt:lpwstr>
  </property>
</Properties>
</file>